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8" r:id="rId1"/>
  </p:sldMasterIdLst>
  <p:sldIdLst>
    <p:sldId id="256" r:id="rId2"/>
    <p:sldId id="257" r:id="rId3"/>
    <p:sldId id="290" r:id="rId4"/>
    <p:sldId id="291" r:id="rId5"/>
    <p:sldId id="298" r:id="rId6"/>
    <p:sldId id="286" r:id="rId7"/>
    <p:sldId id="274" r:id="rId8"/>
    <p:sldId id="266" r:id="rId9"/>
    <p:sldId id="277" r:id="rId10"/>
    <p:sldId id="278" r:id="rId11"/>
    <p:sldId id="279" r:id="rId12"/>
    <p:sldId id="293" r:id="rId13"/>
    <p:sldId id="280" r:id="rId14"/>
    <p:sldId id="284" r:id="rId15"/>
    <p:sldId id="281" r:id="rId16"/>
    <p:sldId id="259" r:id="rId17"/>
    <p:sldId id="292" r:id="rId18"/>
    <p:sldId id="297" r:id="rId19"/>
    <p:sldId id="294" r:id="rId20"/>
    <p:sldId id="29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0" d="100"/>
          <a:sy n="90" d="100"/>
        </p:scale>
        <p:origin x="-401"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8A87A34-81AB-432B-8DAE-1953F412C126}" type="datetimeFigureOut">
              <a:rPr lang="en-US" smtClean="0"/>
              <a:pPr/>
              <a:t>9/18/2021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itle 10"/>
          <p:cNvSpPr>
            <a:spLocks noGrp="1"/>
          </p:cNvSpPr>
          <p:nvPr>
            <p:ph type="title"/>
          </p:nvPr>
        </p:nvSpPr>
        <p:spPr/>
        <p:txBody>
          <a:bodyPr/>
          <a:lstStyle/>
          <a:p>
            <a:r>
              <a:rPr lang="zh-CN" altLang="en-US" smtClean="0"/>
              <a:t>单击此处编辑母版标题样式</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zh-CN" altLang="en-US" smtClean="0"/>
              <a:t>单击此处编辑母版标题样式</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zh-CN" altLang="en-US" smtClean="0"/>
              <a:t>单击此处编辑母版标题样式</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zh-CN" altLang="en-US" smtClean="0"/>
              <a:t>单击此处编辑母版标题样式</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48A87A34-81AB-432B-8DAE-1953F412C126}" type="datetimeFigureOut">
              <a:rPr lang="en-US" smtClean="0"/>
              <a:pPr/>
              <a:t>9/18/2021</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397E90-46B1-4E57-9D8B-B73492F1A3B2}"/>
              </a:ext>
            </a:extLst>
          </p:cNvPr>
          <p:cNvSpPr>
            <a:spLocks noGrp="1"/>
          </p:cNvSpPr>
          <p:nvPr>
            <p:ph type="ctrTitle"/>
          </p:nvPr>
        </p:nvSpPr>
        <p:spPr>
          <a:xfrm>
            <a:off x="1833282" y="956737"/>
            <a:ext cx="8534400" cy="1867747"/>
          </a:xfrm>
        </p:spPr>
        <p:txBody>
          <a:bodyPr>
            <a:noAutofit/>
          </a:bodyPr>
          <a:lstStyle/>
          <a:p>
            <a:pPr>
              <a:lnSpc>
                <a:spcPct val="150000"/>
              </a:lnSpc>
            </a:pPr>
            <a:r>
              <a:rPr lang="zh-CN" altLang="en-US" sz="3200" dirty="0" smtClean="0"/>
              <a:t>打造面向年轻一代的文化茅台，再造未来主流社会的新茅台与新三星，实现全体消费者持股</a:t>
            </a:r>
            <a:endParaRPr lang="zh-CN" altLang="en-US" sz="3200" dirty="0"/>
          </a:p>
        </p:txBody>
      </p:sp>
      <p:sp>
        <p:nvSpPr>
          <p:cNvPr id="3" name="副标题 2">
            <a:extLst>
              <a:ext uri="{FF2B5EF4-FFF2-40B4-BE49-F238E27FC236}">
                <a16:creationId xmlns:a16="http://schemas.microsoft.com/office/drawing/2014/main" xmlns="" id="{19DA6A84-D36E-4899-B8D3-EA9C36A374E2}"/>
              </a:ext>
            </a:extLst>
          </p:cNvPr>
          <p:cNvSpPr>
            <a:spLocks noGrp="1"/>
          </p:cNvSpPr>
          <p:nvPr>
            <p:ph type="subTitle" idx="1"/>
          </p:nvPr>
        </p:nvSpPr>
        <p:spPr>
          <a:xfrm>
            <a:off x="1742305" y="3864206"/>
            <a:ext cx="8673427" cy="2075161"/>
          </a:xfrm>
        </p:spPr>
        <p:txBody>
          <a:bodyPr>
            <a:normAutofit fontScale="77500" lnSpcReduction="20000"/>
          </a:bodyPr>
          <a:lstStyle/>
          <a:p>
            <a:endParaRPr lang="en-US" altLang="zh-CN" dirty="0" smtClean="0"/>
          </a:p>
          <a:p>
            <a:r>
              <a:rPr lang="zh-CN" altLang="en-US" sz="3200" dirty="0" smtClean="0"/>
              <a:t>五年主板上市，市值过千亿，</a:t>
            </a:r>
            <a:endParaRPr lang="en-US" altLang="zh-CN" sz="3200" dirty="0" smtClean="0"/>
          </a:p>
          <a:p>
            <a:r>
              <a:rPr lang="zh-CN" altLang="en-US" sz="3200" dirty="0" smtClean="0"/>
              <a:t>十年市值超万亿，未来市值更可期</a:t>
            </a:r>
            <a:endParaRPr lang="en-US" altLang="zh-CN" sz="3200" dirty="0" smtClean="0"/>
          </a:p>
          <a:p>
            <a:endParaRPr lang="en-US" altLang="zh-CN" dirty="0"/>
          </a:p>
          <a:p>
            <a:r>
              <a:rPr lang="zh-CN" altLang="en-US" sz="2600" dirty="0" smtClean="0"/>
              <a:t>微性集团股份公司</a:t>
            </a:r>
            <a:endParaRPr lang="en-US" altLang="zh-CN" sz="2600" dirty="0" smtClean="0"/>
          </a:p>
          <a:p>
            <a:r>
              <a:rPr lang="en-US" altLang="zh-CN" sz="2600" dirty="0" smtClean="0"/>
              <a:t>2021</a:t>
            </a:r>
            <a:r>
              <a:rPr lang="zh-CN" altLang="en-US" sz="2600" dirty="0" smtClean="0"/>
              <a:t>年</a:t>
            </a:r>
            <a:r>
              <a:rPr lang="en-US" altLang="zh-CN" sz="2600" dirty="0"/>
              <a:t>9</a:t>
            </a:r>
            <a:r>
              <a:rPr lang="zh-CN" altLang="en-US" sz="2600" dirty="0" smtClean="0"/>
              <a:t>月</a:t>
            </a:r>
            <a:r>
              <a:rPr lang="en-US" altLang="zh-CN" sz="2600" dirty="0" smtClean="0"/>
              <a:t>18</a:t>
            </a:r>
            <a:r>
              <a:rPr lang="zh-CN" altLang="en-US" sz="2600" dirty="0" smtClean="0"/>
              <a:t>日</a:t>
            </a:r>
            <a:endParaRPr lang="en-US" altLang="zh-CN" sz="2600" dirty="0" smtClean="0"/>
          </a:p>
          <a:p>
            <a:endParaRPr lang="zh-CN" altLang="en-US" dirty="0"/>
          </a:p>
        </p:txBody>
      </p:sp>
      <p:pic>
        <p:nvPicPr>
          <p:cNvPr id="4" name="样样红">
            <a:hlinkClick r:id="" action="ppaction://media"/>
            <a:extLst>
              <a:ext uri="{FF2B5EF4-FFF2-40B4-BE49-F238E27FC236}">
                <a16:creationId xmlns:a16="http://schemas.microsoft.com/office/drawing/2014/main" xmlns="" id="{408BFF15-F1D9-4385-8DDD-C176EC5D93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11045" y="5064556"/>
            <a:ext cx="244475" cy="244475"/>
          </a:xfrm>
          <a:prstGeom prst="rect">
            <a:avLst/>
          </a:prstGeom>
        </p:spPr>
      </p:pic>
    </p:spTree>
    <p:extLst>
      <p:ext uri="{BB962C8B-B14F-4D97-AF65-F5344CB8AC3E}">
        <p14:creationId xmlns:p14="http://schemas.microsoft.com/office/powerpoint/2010/main" val="15334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fontScale="85000" lnSpcReduction="10000"/>
          </a:bodyPr>
          <a:lstStyle/>
          <a:p>
            <a:pPr marL="0" indent="0">
              <a:lnSpc>
                <a:spcPct val="110000"/>
              </a:lnSpc>
              <a:spcBef>
                <a:spcPts val="1200"/>
              </a:spcBef>
              <a:buNone/>
            </a:pPr>
            <a:r>
              <a:rPr lang="zh-CN" altLang="en-US" sz="2200" b="1" dirty="0" smtClean="0">
                <a:latin typeface="黑体" panose="02010609060101010101" pitchFamily="49" charset="-122"/>
                <a:ea typeface="黑体" panose="02010609060101010101" pitchFamily="49" charset="-122"/>
              </a:rPr>
              <a:t>百润锐澳：</a:t>
            </a:r>
            <a:endParaRPr lang="en-US" altLang="zh-CN" sz="2200" b="1" dirty="0">
              <a:latin typeface="黑体" panose="02010609060101010101" pitchFamily="49" charset="-122"/>
              <a:ea typeface="黑体" panose="02010609060101010101" pitchFamily="49" charset="-122"/>
            </a:endParaRPr>
          </a:p>
          <a:p>
            <a:pPr>
              <a:lnSpc>
                <a:spcPct val="110000"/>
              </a:lnSpc>
              <a:spcBef>
                <a:spcPts val="1200"/>
              </a:spcBef>
            </a:pPr>
            <a:r>
              <a:rPr lang="zh-CN" altLang="en-US" dirty="0" smtClean="0">
                <a:latin typeface="+mn-ea"/>
              </a:rPr>
              <a:t>在重点学习百润锐澳的基础上，我们通过酒文化、酒系列（微性、香醺与两个人的陶醉三个系列）与销售渠道创新（直播带货与场景营销与现场带货）等三</a:t>
            </a:r>
            <a:r>
              <a:rPr lang="zh-CN" altLang="en-US" dirty="0">
                <a:latin typeface="+mn-ea"/>
              </a:rPr>
              <a:t>方面进行重点超越。</a:t>
            </a:r>
            <a:endParaRPr lang="en-US" altLang="zh-CN" dirty="0">
              <a:latin typeface="+mn-ea"/>
            </a:endParaRPr>
          </a:p>
          <a:p>
            <a:pPr marL="0" indent="0">
              <a:lnSpc>
                <a:spcPct val="110000"/>
              </a:lnSpc>
              <a:spcBef>
                <a:spcPts val="1200"/>
              </a:spcBef>
              <a:buNone/>
            </a:pPr>
            <a:r>
              <a:rPr lang="zh-CN" altLang="en-US" sz="2200" b="1" dirty="0" smtClean="0">
                <a:latin typeface="黑体" panose="02010609060101010101" pitchFamily="49" charset="-122"/>
                <a:ea typeface="黑体" panose="02010609060101010101" pitchFamily="49" charset="-122"/>
              </a:rPr>
              <a:t>贵州茅台：</a:t>
            </a:r>
            <a:endParaRPr lang="en-US" altLang="zh-CN" sz="2200" b="1" dirty="0">
              <a:latin typeface="黑体" panose="02010609060101010101" pitchFamily="49" charset="-122"/>
              <a:ea typeface="黑体" panose="02010609060101010101" pitchFamily="49" charset="-122"/>
            </a:endParaRPr>
          </a:p>
          <a:p>
            <a:pPr>
              <a:lnSpc>
                <a:spcPct val="110000"/>
              </a:lnSpc>
              <a:spcBef>
                <a:spcPts val="1200"/>
              </a:spcBef>
            </a:pPr>
            <a:r>
              <a:rPr lang="zh-CN" altLang="en-US" dirty="0">
                <a:latin typeface="+mn-ea"/>
              </a:rPr>
              <a:t>依靠年轻一代进行错位发展，首先打造成当下年轻一代的文化茅台，再通过年轻一代的变老等人群更替自然更替为新茅台。</a:t>
            </a:r>
            <a:endParaRPr lang="en-US" altLang="zh-CN" dirty="0">
              <a:latin typeface="+mn-ea"/>
            </a:endParaRPr>
          </a:p>
          <a:p>
            <a:pPr marL="0" indent="0">
              <a:lnSpc>
                <a:spcPct val="110000"/>
              </a:lnSpc>
              <a:spcBef>
                <a:spcPts val="1200"/>
              </a:spcBef>
              <a:buNone/>
            </a:pPr>
            <a:r>
              <a:rPr lang="zh-CN" altLang="en-US" sz="2200" b="1" dirty="0" smtClean="0">
                <a:latin typeface="黑体" panose="02010609060101010101" pitchFamily="49" charset="-122"/>
                <a:ea typeface="黑体" panose="02010609060101010101" pitchFamily="49" charset="-122"/>
              </a:rPr>
              <a:t>韩国三星：</a:t>
            </a:r>
            <a:endParaRPr lang="en-US" altLang="zh-CN" sz="2200" b="1" dirty="0" smtClean="0">
              <a:latin typeface="黑体" panose="02010609060101010101" pitchFamily="49" charset="-122"/>
              <a:ea typeface="黑体" panose="02010609060101010101" pitchFamily="49" charset="-122"/>
            </a:endParaRPr>
          </a:p>
          <a:p>
            <a:pPr>
              <a:lnSpc>
                <a:spcPct val="110000"/>
              </a:lnSpc>
              <a:spcBef>
                <a:spcPts val="1200"/>
              </a:spcBef>
            </a:pPr>
            <a:r>
              <a:rPr lang="zh-CN" altLang="en-US" dirty="0">
                <a:latin typeface="+mn-ea"/>
              </a:rPr>
              <a:t>通过由纯粹的酒水供应商上升到全产业链的发展集团，通过消费即送贡献值（或原始股权值）的方式用三维降维打击二维实现超越（商权的三大基本属性对决商品的二大基本属性）。</a:t>
            </a:r>
            <a:endParaRPr lang="en-US" altLang="zh-CN" dirty="0">
              <a:latin typeface="+mn-ea"/>
            </a:endParaRPr>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947621" y="375422"/>
            <a:ext cx="10341684" cy="1054250"/>
          </a:xfrm>
        </p:spPr>
        <p:txBody>
          <a:bodyPr>
            <a:normAutofit fontScale="90000"/>
          </a:bodyPr>
          <a:lstStyle/>
          <a:p>
            <a:pPr>
              <a:lnSpc>
                <a:spcPct val="150000"/>
              </a:lnSpc>
              <a:spcBef>
                <a:spcPts val="1800"/>
              </a:spcBef>
              <a:spcAft>
                <a:spcPts val="1800"/>
              </a:spcAft>
            </a:pPr>
            <a:r>
              <a:rPr lang="en-US" altLang="zh-CN" sz="4000" dirty="0" smtClean="0"/>
              <a:t/>
            </a:r>
            <a:br>
              <a:rPr lang="en-US" altLang="zh-CN" sz="4000" dirty="0" smtClean="0"/>
            </a:br>
            <a:r>
              <a:rPr lang="zh-CN" altLang="en-US" sz="4000" b="1" dirty="0" smtClean="0"/>
              <a:t>竞争</a:t>
            </a:r>
            <a:r>
              <a:rPr lang="zh-CN" altLang="en-US" sz="4000" b="1" dirty="0"/>
              <a:t>对手分析及对策</a:t>
            </a:r>
            <a:r>
              <a:rPr lang="en-US" altLang="zh-CN" b="1" dirty="0"/>
              <a:t/>
            </a:r>
            <a:br>
              <a:rPr lang="en-US" altLang="zh-CN" b="1" dirty="0"/>
            </a:br>
            <a:endParaRPr lang="zh-CN" altLang="en-US" sz="3100" b="1" dirty="0"/>
          </a:p>
        </p:txBody>
      </p:sp>
    </p:spTree>
    <p:extLst>
      <p:ext uri="{BB962C8B-B14F-4D97-AF65-F5344CB8AC3E}">
        <p14:creationId xmlns:p14="http://schemas.microsoft.com/office/powerpoint/2010/main" val="2869943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940797" y="2320315"/>
            <a:ext cx="10327340" cy="3987352"/>
          </a:xfrm>
        </p:spPr>
        <p:txBody>
          <a:bodyPr>
            <a:normAutofit fontScale="32500" lnSpcReduction="20000"/>
          </a:bodyPr>
          <a:lstStyle/>
          <a:p>
            <a:pPr marL="0" indent="0">
              <a:lnSpc>
                <a:spcPct val="170000"/>
              </a:lnSpc>
              <a:spcBef>
                <a:spcPts val="1800"/>
              </a:spcBef>
              <a:buNone/>
            </a:pPr>
            <a:r>
              <a:rPr lang="zh-CN" altLang="en-US" sz="7400" b="1" dirty="0">
                <a:latin typeface="黑体" panose="02010609060101010101" pitchFamily="49" charset="-122"/>
                <a:ea typeface="黑体" panose="02010609060101010101" pitchFamily="49" charset="-122"/>
              </a:rPr>
              <a:t>微性集团拥有面向年轻一代的天然知名</a:t>
            </a:r>
            <a:r>
              <a:rPr lang="zh-CN" altLang="en-US" sz="7400" b="1" dirty="0" smtClean="0">
                <a:latin typeface="黑体" panose="02010609060101010101" pitchFamily="49" charset="-122"/>
                <a:ea typeface="黑体" panose="02010609060101010101" pitchFamily="49" charset="-122"/>
              </a:rPr>
              <a:t>品牌，并已具备简单实现的能力</a:t>
            </a:r>
            <a:r>
              <a:rPr lang="zh-CN" altLang="en-US" sz="7400" dirty="0" smtClean="0"/>
              <a:t>。</a:t>
            </a:r>
            <a:endParaRPr lang="en-US" altLang="zh-CN" sz="7400" b="1" dirty="0" smtClean="0">
              <a:latin typeface="黑体" panose="02010609060101010101" pitchFamily="49" charset="-122"/>
              <a:ea typeface="黑体" panose="02010609060101010101" pitchFamily="49" charset="-122"/>
            </a:endParaRPr>
          </a:p>
          <a:p>
            <a:pPr>
              <a:lnSpc>
                <a:spcPct val="170000"/>
              </a:lnSpc>
            </a:pPr>
            <a:r>
              <a:rPr lang="zh-CN" altLang="en-US" sz="5500" b="1" dirty="0" smtClean="0">
                <a:latin typeface="黑体" panose="02010609060101010101" pitchFamily="49" charset="-122"/>
                <a:ea typeface="黑体" panose="02010609060101010101" pitchFamily="49" charset="-122"/>
              </a:rPr>
              <a:t>微性</a:t>
            </a:r>
            <a:r>
              <a:rPr lang="zh-CN" altLang="en-US" sz="5500" b="1" dirty="0">
                <a:latin typeface="黑体" panose="02010609060101010101" pitchFamily="49" charset="-122"/>
                <a:ea typeface="黑体" panose="02010609060101010101" pitchFamily="49" charset="-122"/>
              </a:rPr>
              <a:t>、香醺与两个人的陶醉三大系列商标</a:t>
            </a:r>
            <a:r>
              <a:rPr lang="zh-CN" altLang="en-US" sz="5500" dirty="0"/>
              <a:t>与品牌，微</a:t>
            </a:r>
            <a:r>
              <a:rPr lang="zh-CN" altLang="en-US" sz="5500" dirty="0" smtClean="0"/>
              <a:t>性生活平台（</a:t>
            </a:r>
            <a:r>
              <a:rPr lang="en-US" altLang="zh-CN" sz="5500" dirty="0" err="1" smtClean="0"/>
              <a:t>wx.life</a:t>
            </a:r>
            <a:r>
              <a:rPr lang="zh-CN" altLang="en-US" sz="5500" dirty="0" smtClean="0"/>
              <a:t>）及域名</a:t>
            </a:r>
            <a:r>
              <a:rPr lang="zh-CN" altLang="en-US" sz="5500" dirty="0"/>
              <a:t>、微性集团字号等与倡导年轻一代任性生活，不要躺平</a:t>
            </a:r>
            <a:r>
              <a:rPr lang="zh-CN" altLang="en-US" sz="5500" dirty="0" smtClean="0"/>
              <a:t>的</a:t>
            </a:r>
            <a:r>
              <a:rPr lang="zh-CN" altLang="en-US" sz="5500" dirty="0"/>
              <a:t>文化</a:t>
            </a:r>
            <a:r>
              <a:rPr lang="zh-CN" altLang="en-US" sz="5500" dirty="0" smtClean="0"/>
              <a:t>构成</a:t>
            </a:r>
            <a:r>
              <a:rPr lang="zh-CN" altLang="en-US" sz="5500" dirty="0"/>
              <a:t>了独一无二的文化茅台之基础，能</a:t>
            </a:r>
            <a:r>
              <a:rPr lang="zh-CN" altLang="en-US" sz="5500" dirty="0" smtClean="0"/>
              <a:t>有效物化</a:t>
            </a:r>
            <a:r>
              <a:rPr lang="zh-CN" altLang="en-US" sz="5500" dirty="0"/>
              <a:t>为年轻一代的</a:t>
            </a:r>
            <a:r>
              <a:rPr lang="zh-CN" altLang="en-US" sz="5500" dirty="0" smtClean="0"/>
              <a:t>必需品与文化</a:t>
            </a:r>
            <a:r>
              <a:rPr lang="zh-CN" altLang="en-US" sz="5500" dirty="0"/>
              <a:t>茅台，</a:t>
            </a:r>
            <a:r>
              <a:rPr lang="zh-CN" altLang="en-US" sz="5500" b="1" dirty="0">
                <a:latin typeface="黑体" panose="02010609060101010101" pitchFamily="49" charset="-122"/>
                <a:ea typeface="黑体" panose="02010609060101010101" pitchFamily="49" charset="-122"/>
              </a:rPr>
              <a:t>彻底解决复购问题</a:t>
            </a:r>
            <a:r>
              <a:rPr lang="zh-CN" altLang="en-US" sz="5500" dirty="0"/>
              <a:t>。</a:t>
            </a:r>
            <a:r>
              <a:rPr lang="zh-CN" altLang="en-US" sz="5500" dirty="0" smtClean="0"/>
              <a:t>从一诞生开始，就</a:t>
            </a:r>
            <a:r>
              <a:rPr lang="zh-CN" altLang="en-US" sz="5500" b="1" dirty="0" smtClean="0">
                <a:latin typeface="黑体" panose="02010609060101010101" pitchFamily="49" charset="-122"/>
                <a:ea typeface="黑体" panose="02010609060101010101" pitchFamily="49" charset="-122"/>
              </a:rPr>
              <a:t>天然具有成为年轻一代的文化茅台与精神图腾的能力</a:t>
            </a:r>
            <a:r>
              <a:rPr lang="zh-CN" altLang="en-US" sz="5500" b="1" dirty="0" smtClean="0"/>
              <a:t>。</a:t>
            </a:r>
            <a:endParaRPr lang="en-US" altLang="zh-CN" sz="5500" b="1" dirty="0" smtClean="0">
              <a:latin typeface="黑体" panose="02010609060101010101" pitchFamily="49" charset="-122"/>
              <a:ea typeface="黑体" panose="02010609060101010101" pitchFamily="49" charset="-122"/>
            </a:endParaRPr>
          </a:p>
          <a:p>
            <a:pPr>
              <a:lnSpc>
                <a:spcPct val="170000"/>
              </a:lnSpc>
              <a:spcBef>
                <a:spcPts val="1800"/>
              </a:spcBef>
            </a:pPr>
            <a:r>
              <a:rPr lang="zh-CN" altLang="en-US" sz="5500" b="1" dirty="0" smtClean="0">
                <a:latin typeface="黑体" panose="02010609060101010101" pitchFamily="49" charset="-122"/>
                <a:ea typeface="黑体" panose="02010609060101010101" pitchFamily="49" charset="-122"/>
              </a:rPr>
              <a:t>我们</a:t>
            </a:r>
            <a:r>
              <a:rPr lang="zh-CN" altLang="en-US" sz="5500" dirty="0"/>
              <a:t>只需把一中两</a:t>
            </a:r>
            <a:r>
              <a:rPr lang="zh-CN" altLang="en-US" sz="5500" dirty="0" smtClean="0"/>
              <a:t>点的</a:t>
            </a:r>
            <a:r>
              <a:rPr lang="zh-CN" altLang="en-US" sz="5500" dirty="0"/>
              <a:t>工作做到位，就</a:t>
            </a:r>
            <a:r>
              <a:rPr lang="zh-CN" altLang="en-US" sz="5500" b="1" dirty="0">
                <a:latin typeface="黑体" panose="02010609060101010101" pitchFamily="49" charset="-122"/>
                <a:ea typeface="黑体" panose="02010609060101010101" pitchFamily="49" charset="-122"/>
              </a:rPr>
              <a:t>能把这一天然品牌转化为现实中、销售上的文化茅台</a:t>
            </a:r>
            <a:r>
              <a:rPr lang="zh-CN" altLang="en-US" sz="5500" dirty="0"/>
              <a:t>，变为年轻一代的</a:t>
            </a:r>
            <a:r>
              <a:rPr lang="zh-CN" altLang="en-US" sz="5500" b="1" dirty="0">
                <a:latin typeface="黑体" panose="02010609060101010101" pitchFamily="49" charset="-122"/>
                <a:ea typeface="黑体" panose="02010609060101010101" pitchFamily="49" charset="-122"/>
              </a:rPr>
              <a:t>精神图腾</a:t>
            </a:r>
            <a:r>
              <a:rPr lang="zh-CN" altLang="en-US" sz="5500" dirty="0"/>
              <a:t>。当年轻一代逐步成长，成为社会主流，微性、香醺也就自动成为主流，自动成为面向</a:t>
            </a:r>
            <a:r>
              <a:rPr lang="zh-CN" altLang="en-US" sz="5500" b="1" dirty="0">
                <a:latin typeface="黑体" panose="02010609060101010101" pitchFamily="49" charset="-122"/>
                <a:ea typeface="黑体" panose="02010609060101010101" pitchFamily="49" charset="-122"/>
              </a:rPr>
              <a:t>未来主流社会的新茅台</a:t>
            </a:r>
            <a:r>
              <a:rPr lang="zh-CN" altLang="en-US" sz="5500" b="1" dirty="0" smtClean="0"/>
              <a:t>。</a:t>
            </a:r>
            <a:endParaRPr lang="en-US" altLang="zh-CN" sz="5500" b="1" dirty="0">
              <a:latin typeface="黑体" panose="02010609060101010101" pitchFamily="49" charset="-122"/>
              <a:ea typeface="黑体" panose="02010609060101010101" pitchFamily="49" charset="-122"/>
            </a:endParaRPr>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922220" y="726789"/>
            <a:ext cx="10341684" cy="1054250"/>
          </a:xfrm>
        </p:spPr>
        <p:txBody>
          <a:bodyPr>
            <a:normAutofit fontScale="90000"/>
          </a:bodyPr>
          <a:lstStyle/>
          <a:p>
            <a:pPr>
              <a:lnSpc>
                <a:spcPct val="150000"/>
              </a:lnSpc>
              <a:spcBef>
                <a:spcPts val="1800"/>
              </a:spcBef>
              <a:spcAft>
                <a:spcPts val="1800"/>
              </a:spcAft>
            </a:pPr>
            <a:r>
              <a:rPr lang="en-US" altLang="zh-CN" dirty="0" smtClean="0"/>
              <a:t/>
            </a:r>
            <a:br>
              <a:rPr lang="en-US" altLang="zh-CN" dirty="0" smtClean="0"/>
            </a:br>
            <a:r>
              <a:rPr lang="en-US" altLang="zh-CN" dirty="0"/>
              <a:t/>
            </a:r>
            <a:br>
              <a:rPr lang="en-US" altLang="zh-CN" dirty="0"/>
            </a:br>
            <a:r>
              <a:rPr lang="zh-CN" altLang="en-US" sz="4000" b="1" dirty="0"/>
              <a:t>核心竞争力之文化茅台</a:t>
            </a:r>
            <a:r>
              <a:rPr lang="en-US" altLang="zh-CN" sz="4000" dirty="0" smtClean="0"/>
              <a:t/>
            </a:r>
            <a:br>
              <a:rPr lang="en-US" altLang="zh-CN" sz="4000" dirty="0" smtClean="0"/>
            </a:br>
            <a:r>
              <a:rPr lang="en-US" altLang="zh-CN" dirty="0"/>
              <a:t/>
            </a:r>
            <a:br>
              <a:rPr lang="en-US" altLang="zh-CN" dirty="0"/>
            </a:br>
            <a:r>
              <a:rPr lang="en-US" altLang="zh-CN" dirty="0" smtClean="0"/>
              <a:t/>
            </a:r>
            <a:br>
              <a:rPr lang="en-US" altLang="zh-CN" dirty="0" smtClean="0"/>
            </a:br>
            <a:endParaRPr lang="zh-CN" altLang="en-US" sz="3100" dirty="0"/>
          </a:p>
        </p:txBody>
      </p:sp>
    </p:spTree>
    <p:extLst>
      <p:ext uri="{BB962C8B-B14F-4D97-AF65-F5344CB8AC3E}">
        <p14:creationId xmlns:p14="http://schemas.microsoft.com/office/powerpoint/2010/main" val="180381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lnSpcReduction="10000"/>
          </a:bodyPr>
          <a:lstStyle/>
          <a:p>
            <a:pPr marL="0" indent="0">
              <a:lnSpc>
                <a:spcPct val="150000"/>
              </a:lnSpc>
              <a:spcBef>
                <a:spcPts val="2400"/>
              </a:spcBef>
              <a:buNone/>
            </a:pPr>
            <a:r>
              <a:rPr lang="zh-CN" altLang="en-US" sz="2200" b="1" dirty="0">
                <a:latin typeface="黑体" panose="02010609060101010101" pitchFamily="49" charset="-122"/>
                <a:ea typeface="黑体" panose="02010609060101010101" pitchFamily="49" charset="-122"/>
              </a:rPr>
              <a:t>在商权理论指引下，拥有核心算法是能顺利实施全体消费者持股的保障。</a:t>
            </a:r>
            <a:endParaRPr lang="en-US" altLang="zh-CN" sz="2200" b="1" dirty="0">
              <a:latin typeface="黑体" panose="02010609060101010101" pitchFamily="49" charset="-122"/>
              <a:ea typeface="黑体" panose="02010609060101010101" pitchFamily="49" charset="-122"/>
            </a:endParaRPr>
          </a:p>
          <a:p>
            <a:pPr>
              <a:lnSpc>
                <a:spcPct val="150000"/>
              </a:lnSpc>
              <a:spcBef>
                <a:spcPts val="2400"/>
              </a:spcBef>
            </a:pPr>
            <a:r>
              <a:rPr lang="zh-CN" altLang="en-US" sz="1700" dirty="0" smtClean="0"/>
              <a:t>如同抖音率先引入并拥有用户体验的核心算法，所以能后来居上，微性集团通过使用已拥有的核心算法，能顺利实施全体消费者持股，成为全球股东人数最多的企业。</a:t>
            </a:r>
            <a:endParaRPr lang="en-US" altLang="zh-CN" sz="1700" dirty="0"/>
          </a:p>
          <a:p>
            <a:pPr marL="0" indent="0">
              <a:lnSpc>
                <a:spcPct val="150000"/>
              </a:lnSpc>
              <a:spcBef>
                <a:spcPts val="2400"/>
              </a:spcBef>
              <a:buNone/>
            </a:pPr>
            <a:r>
              <a:rPr lang="zh-CN" altLang="en-US" sz="2200" b="1" dirty="0" smtClean="0">
                <a:latin typeface="黑体" panose="02010609060101010101" pitchFamily="49" charset="-122"/>
                <a:ea typeface="黑体" panose="02010609060101010101" pitchFamily="49" charset="-122"/>
              </a:rPr>
              <a:t>用股东经济对阵粉丝经济，用三维降维打击商品的二维是我们的决胜法宝。</a:t>
            </a:r>
            <a:endParaRPr lang="en-US" altLang="zh-CN" sz="2200" b="1" dirty="0">
              <a:latin typeface="黑体" panose="02010609060101010101" pitchFamily="49" charset="-122"/>
              <a:ea typeface="黑体" panose="02010609060101010101" pitchFamily="49" charset="-122"/>
            </a:endParaRPr>
          </a:p>
          <a:p>
            <a:pPr>
              <a:lnSpc>
                <a:spcPct val="150000"/>
              </a:lnSpc>
              <a:spcBef>
                <a:spcPts val="2400"/>
              </a:spcBef>
            </a:pPr>
            <a:r>
              <a:rPr lang="zh-CN" altLang="en-US" sz="1700" dirty="0" smtClean="0"/>
              <a:t>由小米的粉丝经济上升到微性的股东经济，由华为的全体员工持股上升到微性的全体消费者持股。用</a:t>
            </a:r>
            <a:r>
              <a:rPr lang="zh-CN" altLang="en-US" sz="1700" dirty="0"/>
              <a:t>商权的使用价值、价值与投资</a:t>
            </a:r>
            <a:r>
              <a:rPr lang="zh-CN" altLang="en-US" sz="1700" dirty="0" smtClean="0"/>
              <a:t>价值三大基本属性对阵传统商品的</a:t>
            </a:r>
            <a:r>
              <a:rPr lang="zh-CN" altLang="en-US" sz="1700" dirty="0"/>
              <a:t>使用价值与</a:t>
            </a:r>
            <a:r>
              <a:rPr lang="zh-CN" altLang="en-US" sz="1700" dirty="0" smtClean="0"/>
              <a:t>价值两大基本属性，</a:t>
            </a:r>
            <a:r>
              <a:rPr lang="zh-CN" altLang="en-US" sz="1700" dirty="0"/>
              <a:t>相当于用三维对阵二维。</a:t>
            </a:r>
            <a:endParaRPr lang="en-US" altLang="zh-CN" sz="1700"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905287" y="764890"/>
            <a:ext cx="10341684" cy="1054250"/>
          </a:xfrm>
        </p:spPr>
        <p:txBody>
          <a:bodyPr>
            <a:normAutofit fontScale="90000"/>
          </a:bodyPr>
          <a:lstStyle/>
          <a:p>
            <a:pPr>
              <a:lnSpc>
                <a:spcPct val="150000"/>
              </a:lnSpc>
              <a:spcBef>
                <a:spcPts val="4200"/>
              </a:spcBef>
              <a:spcAft>
                <a:spcPts val="1800"/>
              </a:spcAft>
            </a:pPr>
            <a:r>
              <a:rPr lang="en-US" altLang="zh-CN" dirty="0" smtClean="0"/>
              <a:t/>
            </a:r>
            <a:br>
              <a:rPr lang="en-US" altLang="zh-CN" dirty="0" smtClean="0"/>
            </a:br>
            <a:r>
              <a:rPr lang="en-US" altLang="zh-CN" dirty="0"/>
              <a:t/>
            </a:r>
            <a:br>
              <a:rPr lang="en-US" altLang="zh-CN" dirty="0"/>
            </a:br>
            <a:r>
              <a:rPr lang="zh-CN" altLang="en-US" sz="4000" b="1" dirty="0" smtClean="0"/>
              <a:t>核心</a:t>
            </a:r>
            <a:r>
              <a:rPr lang="zh-CN" altLang="en-US" sz="4000" b="1" dirty="0"/>
              <a:t>竞争力之全体消费者持股</a:t>
            </a:r>
            <a:r>
              <a:rPr lang="en-US" altLang="zh-CN" sz="4000" dirty="0" smtClean="0"/>
              <a:t/>
            </a:r>
            <a:br>
              <a:rPr lang="en-US" altLang="zh-CN" sz="4000" dirty="0" smtClean="0"/>
            </a:br>
            <a:r>
              <a:rPr lang="en-US" altLang="zh-CN" dirty="0"/>
              <a:t/>
            </a:r>
            <a:br>
              <a:rPr lang="en-US" altLang="zh-CN" dirty="0"/>
            </a:br>
            <a:r>
              <a:rPr lang="en-US" altLang="zh-CN" dirty="0" smtClean="0"/>
              <a:t/>
            </a:r>
            <a:br>
              <a:rPr lang="en-US" altLang="zh-CN" dirty="0" smtClean="0"/>
            </a:br>
            <a:endParaRPr lang="zh-CN" altLang="en-US" sz="3100" dirty="0"/>
          </a:p>
        </p:txBody>
      </p:sp>
    </p:spTree>
    <p:extLst>
      <p:ext uri="{BB962C8B-B14F-4D97-AF65-F5344CB8AC3E}">
        <p14:creationId xmlns:p14="http://schemas.microsoft.com/office/powerpoint/2010/main" val="868892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Autofit/>
          </a:bodyPr>
          <a:lstStyle/>
          <a:p>
            <a:r>
              <a:rPr lang="zh-CN" altLang="en-US" sz="2000" b="1" dirty="0" smtClean="0"/>
              <a:t>在同步</a:t>
            </a:r>
            <a:r>
              <a:rPr lang="zh-CN" altLang="en-US" sz="2000" b="1" dirty="0"/>
              <a:t>整合砍</a:t>
            </a:r>
            <a:r>
              <a:rPr lang="zh-CN" altLang="en-US" sz="2000" b="1" dirty="0" smtClean="0"/>
              <a:t>出微性、香醺三大系列酒水，消费即送贡献值转消费股东以及微性元宇宙三板斧</a:t>
            </a:r>
            <a:r>
              <a:rPr lang="zh-CN" altLang="en-US" sz="2000" b="1" dirty="0"/>
              <a:t>基础上，</a:t>
            </a:r>
            <a:r>
              <a:rPr lang="zh-CN" altLang="en-US" sz="2000" b="1" dirty="0" smtClean="0"/>
              <a:t>我们</a:t>
            </a:r>
            <a:r>
              <a:rPr lang="zh-CN" altLang="en-US" sz="2000" dirty="0"/>
              <a:t>与年轻一代同呼吸，共命运，推动整个社会、带动所有阶层，共同汇聚微性元宇宙</a:t>
            </a:r>
            <a:r>
              <a:rPr lang="en-US" altLang="zh-CN" sz="2000" dirty="0"/>
              <a:t>(</a:t>
            </a:r>
            <a:r>
              <a:rPr lang="zh-CN" altLang="en-US" sz="2000" dirty="0"/>
              <a:t>微性生活元宇宙</a:t>
            </a:r>
            <a:r>
              <a:rPr lang="en-US" altLang="zh-CN" sz="2000" dirty="0" err="1"/>
              <a:t>wx.life</a:t>
            </a:r>
            <a:r>
              <a:rPr lang="en-US" altLang="zh-CN" sz="2000" dirty="0"/>
              <a:t>)</a:t>
            </a:r>
            <a:r>
              <a:rPr lang="zh-CN" altLang="en-US" sz="2000" dirty="0"/>
              <a:t>，从多个维度，计划</a:t>
            </a:r>
            <a:r>
              <a:rPr lang="zh-CN" altLang="en-US" sz="2000" b="1" dirty="0"/>
              <a:t>首先用</a:t>
            </a:r>
            <a:r>
              <a:rPr lang="en-US" altLang="zh-CN" sz="2000" b="1" dirty="0"/>
              <a:t>5</a:t>
            </a:r>
            <a:r>
              <a:rPr lang="zh-CN" altLang="en-US" sz="2000" b="1" dirty="0"/>
              <a:t>至</a:t>
            </a:r>
            <a:r>
              <a:rPr lang="en-US" altLang="zh-CN" sz="2000" b="1" dirty="0"/>
              <a:t>10</a:t>
            </a:r>
            <a:r>
              <a:rPr lang="zh-CN" altLang="en-US" sz="2000" b="1" dirty="0"/>
              <a:t>年时间</a:t>
            </a:r>
            <a:r>
              <a:rPr lang="zh-CN" altLang="en-US" sz="2000" dirty="0"/>
              <a:t>，致力</a:t>
            </a:r>
            <a:r>
              <a:rPr lang="zh-CN" altLang="en-US" sz="2000" b="1" dirty="0"/>
              <a:t>让</a:t>
            </a:r>
            <a:r>
              <a:rPr lang="en-US" altLang="zh-CN" sz="2000" b="1" dirty="0"/>
              <a:t>10</a:t>
            </a:r>
            <a:r>
              <a:rPr lang="zh-CN" altLang="en-US" sz="2000" b="1" dirty="0"/>
              <a:t>亿以上中国人都能喝微性，用微性，走好运</a:t>
            </a:r>
            <a:r>
              <a:rPr lang="zh-CN" altLang="en-US" sz="2000" dirty="0"/>
              <a:t>，全体成为微性集团的消费股东、人力股东与投资股东，在全体消费者、全体员工与全体投资者共同持股基础上，基本</a:t>
            </a:r>
            <a:r>
              <a:rPr lang="zh-CN" altLang="en-US" sz="2000" b="1" dirty="0"/>
              <a:t>实现股权共享，消费共产、共同富裕</a:t>
            </a:r>
            <a:r>
              <a:rPr lang="zh-CN" altLang="en-US" sz="2000" b="1" dirty="0" smtClean="0"/>
              <a:t>。</a:t>
            </a:r>
            <a:endParaRPr lang="en-US" altLang="zh-CN" sz="2000" b="1" dirty="0" smtClean="0"/>
          </a:p>
          <a:p>
            <a:pPr marL="0" indent="0">
              <a:buNone/>
            </a:pPr>
            <a:endParaRPr lang="zh-CN" altLang="en-US" sz="2000" dirty="0"/>
          </a:p>
          <a:p>
            <a:r>
              <a:rPr lang="zh-CN" altLang="en-US" sz="2000" dirty="0"/>
              <a:t>在此基础上，我们</a:t>
            </a:r>
            <a:r>
              <a:rPr lang="zh-CN" altLang="en-US" sz="2000" b="1" dirty="0"/>
              <a:t>再用</a:t>
            </a:r>
            <a:r>
              <a:rPr lang="en-US" altLang="zh-CN" sz="2000" b="1" dirty="0"/>
              <a:t>5</a:t>
            </a:r>
            <a:r>
              <a:rPr lang="zh-CN" altLang="en-US" sz="2000" b="1" dirty="0"/>
              <a:t>至</a:t>
            </a:r>
            <a:r>
              <a:rPr lang="en-US" altLang="zh-CN" sz="2000" b="1" dirty="0"/>
              <a:t>10</a:t>
            </a:r>
            <a:r>
              <a:rPr lang="zh-CN" altLang="en-US" sz="2000" b="1" dirty="0"/>
              <a:t>年的时</a:t>
            </a:r>
            <a:r>
              <a:rPr lang="zh-CN" altLang="en-US" sz="2000" dirty="0"/>
              <a:t>间，在全世界</a:t>
            </a:r>
            <a:r>
              <a:rPr lang="en-US" altLang="zh-CN" sz="2000" b="1" dirty="0"/>
              <a:t>50%</a:t>
            </a:r>
            <a:r>
              <a:rPr lang="zh-CN" altLang="en-US" sz="2000" b="1" dirty="0"/>
              <a:t>以上人口都能喝微性、用微性，走好运</a:t>
            </a:r>
            <a:r>
              <a:rPr lang="zh-CN" altLang="en-US" sz="2000" dirty="0"/>
              <a:t>，全体成为微性集团的消费股东、人力股东与投资股东，在全球全体消费者、全体员工、全体投资者共同持股基础上，</a:t>
            </a:r>
            <a:r>
              <a:rPr lang="zh-CN" altLang="en-US" sz="2000" b="1" dirty="0"/>
              <a:t>最终在</a:t>
            </a:r>
            <a:r>
              <a:rPr lang="en-US" altLang="zh-CN" sz="2000" b="1" dirty="0"/>
              <a:t>2038</a:t>
            </a:r>
            <a:r>
              <a:rPr lang="zh-CN" altLang="en-US" sz="2000" b="1" dirty="0"/>
              <a:t>年</a:t>
            </a:r>
            <a:r>
              <a:rPr lang="en-US" altLang="zh-CN" sz="2000" b="1" dirty="0"/>
              <a:t>1</a:t>
            </a:r>
            <a:r>
              <a:rPr lang="zh-CN" altLang="en-US" sz="2000" b="1" dirty="0"/>
              <a:t>月</a:t>
            </a:r>
            <a:r>
              <a:rPr lang="en-US" altLang="zh-CN" sz="2000" b="1" dirty="0"/>
              <a:t>1</a:t>
            </a:r>
            <a:r>
              <a:rPr lang="zh-CN" altLang="en-US" sz="2000" b="1" dirty="0"/>
              <a:t>日前在全球基本实现股权共享，消费共产、共同富裕、世界大同。</a:t>
            </a:r>
            <a:endParaRPr lang="zh-CN" altLang="en-US" sz="2000"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a:bodyPr>
          <a:lstStyle/>
          <a:p>
            <a:pPr>
              <a:lnSpc>
                <a:spcPct val="150000"/>
              </a:lnSpc>
              <a:spcBef>
                <a:spcPts val="0"/>
              </a:spcBef>
              <a:spcAft>
                <a:spcPts val="1800"/>
              </a:spcAft>
            </a:pPr>
            <a:r>
              <a:rPr lang="zh-CN" altLang="en-US" sz="3600" b="1" dirty="0" smtClean="0"/>
              <a:t>实施规划：二阶段达成预定目标</a:t>
            </a:r>
            <a:endParaRPr lang="zh-CN" altLang="en-US" sz="3600" b="1" dirty="0"/>
          </a:p>
        </p:txBody>
      </p:sp>
    </p:spTree>
    <p:extLst>
      <p:ext uri="{BB962C8B-B14F-4D97-AF65-F5344CB8AC3E}">
        <p14:creationId xmlns:p14="http://schemas.microsoft.com/office/powerpoint/2010/main" val="122397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fontScale="85000" lnSpcReduction="20000"/>
          </a:bodyPr>
          <a:lstStyle/>
          <a:p>
            <a:pPr marL="0" indent="0">
              <a:lnSpc>
                <a:spcPct val="150000"/>
              </a:lnSpc>
              <a:spcBef>
                <a:spcPts val="1200"/>
              </a:spcBef>
              <a:buNone/>
            </a:pPr>
            <a:r>
              <a:rPr lang="zh-CN" altLang="en-US" sz="2200" b="1" dirty="0" smtClean="0">
                <a:latin typeface="黑体" panose="02010609060101010101" pitchFamily="49" charset="-122"/>
                <a:ea typeface="黑体" panose="02010609060101010101" pitchFamily="49" charset="-122"/>
              </a:rPr>
              <a:t>收入与利润预计能完全合乎主板上市要求：</a:t>
            </a:r>
            <a:endParaRPr lang="en-US" altLang="zh-CN" sz="2200" b="1" dirty="0">
              <a:latin typeface="黑体" panose="02010609060101010101" pitchFamily="49" charset="-122"/>
              <a:ea typeface="黑体" panose="02010609060101010101" pitchFamily="49" charset="-122"/>
            </a:endParaRPr>
          </a:p>
          <a:p>
            <a:pPr>
              <a:lnSpc>
                <a:spcPct val="150000"/>
              </a:lnSpc>
              <a:spcBef>
                <a:spcPts val="1200"/>
              </a:spcBef>
            </a:pPr>
            <a:r>
              <a:rPr lang="zh-CN" altLang="en-US" dirty="0" smtClean="0"/>
              <a:t>参考对比百润锐澳过去二年半仅靠用传统方法推出面向年轻人的锐澳微醺系列，即实现百</a:t>
            </a:r>
            <a:r>
              <a:rPr lang="zh-CN" altLang="en-US" dirty="0"/>
              <a:t>润股份的</a:t>
            </a:r>
            <a:r>
              <a:rPr lang="zh-CN" altLang="en-US" b="1" dirty="0"/>
              <a:t>毛利率一直都稳定在</a:t>
            </a:r>
            <a:r>
              <a:rPr lang="en-US" altLang="zh-CN" b="1" dirty="0"/>
              <a:t>65%</a:t>
            </a:r>
            <a:r>
              <a:rPr lang="zh-CN" altLang="en-US" b="1" dirty="0"/>
              <a:t>以上</a:t>
            </a:r>
            <a:r>
              <a:rPr lang="zh-CN" altLang="en-US" b="1" dirty="0" smtClean="0"/>
              <a:t>，</a:t>
            </a:r>
            <a:r>
              <a:rPr lang="zh-CN" altLang="en-US" dirty="0"/>
              <a:t>净利润由</a:t>
            </a:r>
            <a:r>
              <a:rPr lang="en-US" altLang="zh-CN" dirty="0"/>
              <a:t>2018</a:t>
            </a:r>
            <a:r>
              <a:rPr lang="zh-CN" altLang="en-US" dirty="0"/>
              <a:t>年的</a:t>
            </a:r>
            <a:r>
              <a:rPr lang="en-US" altLang="zh-CN" dirty="0"/>
              <a:t>1.24</a:t>
            </a:r>
            <a:r>
              <a:rPr lang="zh-CN" altLang="en-US" dirty="0"/>
              <a:t>亿元增至</a:t>
            </a:r>
            <a:r>
              <a:rPr lang="en-US" altLang="zh-CN" dirty="0"/>
              <a:t>2020</a:t>
            </a:r>
            <a:r>
              <a:rPr lang="zh-CN" altLang="en-US" dirty="0"/>
              <a:t>年的</a:t>
            </a:r>
            <a:r>
              <a:rPr lang="en-US" altLang="zh-CN" dirty="0"/>
              <a:t>5.36</a:t>
            </a:r>
            <a:r>
              <a:rPr lang="zh-CN" altLang="en-US" dirty="0"/>
              <a:t>亿，增长</a:t>
            </a:r>
            <a:r>
              <a:rPr lang="en-US" altLang="zh-CN" dirty="0"/>
              <a:t>332.69</a:t>
            </a:r>
            <a:r>
              <a:rPr lang="en-US" altLang="zh-CN" dirty="0" smtClean="0"/>
              <a:t>%</a:t>
            </a:r>
            <a:r>
              <a:rPr lang="zh-CN" altLang="en-US" dirty="0" smtClean="0"/>
              <a:t>，百</a:t>
            </a:r>
            <a:r>
              <a:rPr lang="zh-CN" altLang="en-US" dirty="0"/>
              <a:t>润股份的股价由</a:t>
            </a:r>
            <a:r>
              <a:rPr lang="en-US" altLang="zh-CN" dirty="0"/>
              <a:t>6.32</a:t>
            </a:r>
            <a:r>
              <a:rPr lang="zh-CN" altLang="en-US" dirty="0"/>
              <a:t>元</a:t>
            </a:r>
            <a:r>
              <a:rPr lang="en-US" altLang="zh-CN" dirty="0"/>
              <a:t>/</a:t>
            </a:r>
            <a:r>
              <a:rPr lang="zh-CN" altLang="en-US" dirty="0"/>
              <a:t>股一路上涨至现在的</a:t>
            </a:r>
            <a:r>
              <a:rPr lang="en-US" altLang="zh-CN" dirty="0"/>
              <a:t>88.32</a:t>
            </a:r>
            <a:r>
              <a:rPr lang="zh-CN" altLang="en-US" dirty="0"/>
              <a:t>元</a:t>
            </a:r>
            <a:r>
              <a:rPr lang="en-US" altLang="zh-CN" dirty="0"/>
              <a:t>/</a:t>
            </a:r>
            <a:r>
              <a:rPr lang="zh-CN" altLang="en-US" dirty="0"/>
              <a:t>股，</a:t>
            </a:r>
            <a:r>
              <a:rPr lang="zh-CN" altLang="en-US" b="1" dirty="0"/>
              <a:t>总市值最高时高达</a:t>
            </a:r>
            <a:r>
              <a:rPr lang="en-US" altLang="zh-CN" b="1" dirty="0"/>
              <a:t>700</a:t>
            </a:r>
            <a:r>
              <a:rPr lang="zh-CN" altLang="en-US" b="1" dirty="0"/>
              <a:t>亿</a:t>
            </a:r>
            <a:r>
              <a:rPr lang="zh-CN" altLang="en-US" dirty="0" smtClean="0"/>
              <a:t>。</a:t>
            </a:r>
            <a:endParaRPr lang="en-US" altLang="zh-CN" dirty="0" smtClean="0"/>
          </a:p>
          <a:p>
            <a:pPr marL="0" indent="0">
              <a:lnSpc>
                <a:spcPct val="150000"/>
              </a:lnSpc>
              <a:spcBef>
                <a:spcPts val="1200"/>
              </a:spcBef>
              <a:buNone/>
            </a:pPr>
            <a:r>
              <a:rPr lang="zh-CN" altLang="en-US" sz="2200" b="1" dirty="0">
                <a:latin typeface="黑体" panose="02010609060101010101" pitchFamily="49" charset="-122"/>
                <a:ea typeface="黑体" panose="02010609060101010101" pitchFamily="49" charset="-122"/>
              </a:rPr>
              <a:t>规范方面将完全合乎主板上市要求</a:t>
            </a:r>
            <a:r>
              <a:rPr lang="zh-CN" altLang="en-US" sz="2200" b="1" dirty="0" smtClean="0">
                <a:latin typeface="黑体" panose="02010609060101010101" pitchFamily="49" charset="-122"/>
                <a:ea typeface="黑体" panose="02010609060101010101" pitchFamily="49" charset="-122"/>
              </a:rPr>
              <a:t>：</a:t>
            </a:r>
            <a:endParaRPr lang="en-US" altLang="zh-CN" dirty="0" smtClean="0"/>
          </a:p>
          <a:p>
            <a:pPr>
              <a:lnSpc>
                <a:spcPct val="150000"/>
              </a:lnSpc>
              <a:spcBef>
                <a:spcPts val="1200"/>
              </a:spcBef>
            </a:pPr>
            <a:r>
              <a:rPr lang="zh-CN" altLang="en-US" dirty="0" smtClean="0"/>
              <a:t>从正式批量募资开始，我们就一切按照主板上市的要求进行规范、设计与运营，这样能完全确保公司运营与管理等全面符合主板上市要求。</a:t>
            </a:r>
            <a:endParaRPr lang="en-US" altLang="zh-CN" dirty="0" smtClean="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fontScale="90000"/>
          </a:bodyPr>
          <a:lstStyle/>
          <a:p>
            <a:pPr>
              <a:lnSpc>
                <a:spcPct val="150000"/>
              </a:lnSpc>
              <a:spcBef>
                <a:spcPts val="0"/>
              </a:spcBef>
              <a:spcAft>
                <a:spcPts val="1800"/>
              </a:spcAft>
            </a:pPr>
            <a:r>
              <a:rPr lang="en-US" altLang="zh-CN" sz="3600" dirty="0" smtClean="0"/>
              <a:t/>
            </a:r>
            <a:br>
              <a:rPr lang="en-US" altLang="zh-CN" sz="3600" dirty="0" smtClean="0"/>
            </a:br>
            <a:r>
              <a:rPr lang="en-US" altLang="zh-CN" sz="3600" b="1" dirty="0">
                <a:latin typeface="黑体" panose="02010609060101010101" pitchFamily="49" charset="-122"/>
                <a:ea typeface="黑体" panose="02010609060101010101" pitchFamily="49" charset="-122"/>
              </a:rPr>
              <a:t>5</a:t>
            </a:r>
            <a:r>
              <a:rPr lang="zh-CN" altLang="en-US" sz="3600" b="1" dirty="0">
                <a:latin typeface="黑体" panose="02010609060101010101" pitchFamily="49" charset="-122"/>
                <a:ea typeface="黑体" panose="02010609060101010101" pitchFamily="49" charset="-122"/>
              </a:rPr>
              <a:t>年上市规划：主板上市，上市</a:t>
            </a:r>
            <a:r>
              <a:rPr lang="zh-CN" altLang="en-US" sz="3600" b="1" dirty="0" smtClean="0">
                <a:latin typeface="黑体" panose="02010609060101010101" pitchFamily="49" charset="-122"/>
                <a:ea typeface="黑体" panose="02010609060101010101" pitchFamily="49" charset="-122"/>
              </a:rPr>
              <a:t>时市值</a:t>
            </a:r>
            <a:r>
              <a:rPr lang="zh-CN" altLang="en-US" sz="3600" b="1" dirty="0">
                <a:latin typeface="黑体" panose="02010609060101010101" pitchFamily="49" charset="-122"/>
                <a:ea typeface="黑体" panose="02010609060101010101" pitchFamily="49" charset="-122"/>
              </a:rPr>
              <a:t>将达千亿以上</a:t>
            </a:r>
            <a:r>
              <a:rPr lang="zh-CN" altLang="en-US" dirty="0"/>
              <a:t/>
            </a:r>
            <a:br>
              <a:rPr lang="zh-CN" altLang="en-US" dirty="0"/>
            </a:br>
            <a:endParaRPr lang="zh-CN" altLang="en-US" dirty="0"/>
          </a:p>
        </p:txBody>
      </p:sp>
    </p:spTree>
    <p:extLst>
      <p:ext uri="{BB962C8B-B14F-4D97-AF65-F5344CB8AC3E}">
        <p14:creationId xmlns:p14="http://schemas.microsoft.com/office/powerpoint/2010/main" val="101592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1126067" y="2197100"/>
            <a:ext cx="9787465" cy="4152899"/>
          </a:xfrm>
        </p:spPr>
        <p:txBody>
          <a:bodyPr>
            <a:noAutofit/>
          </a:bodyPr>
          <a:lstStyle/>
          <a:p>
            <a:pPr marL="0" indent="0">
              <a:lnSpc>
                <a:spcPct val="120000"/>
              </a:lnSpc>
              <a:spcBef>
                <a:spcPts val="600"/>
              </a:spcBef>
              <a:buNone/>
            </a:pPr>
            <a:r>
              <a:rPr lang="zh-CN" altLang="en-US" sz="1800" b="1" dirty="0" smtClean="0">
                <a:latin typeface="黑体" panose="02010609060101010101" pitchFamily="49" charset="-122"/>
                <a:ea typeface="黑体" panose="02010609060101010101" pitchFamily="49" charset="-122"/>
              </a:rPr>
              <a:t>融资</a:t>
            </a:r>
            <a:r>
              <a:rPr lang="en-US" altLang="zh-CN" sz="1800" b="1" dirty="0">
                <a:latin typeface="黑体" panose="02010609060101010101" pitchFamily="49" charset="-122"/>
                <a:ea typeface="黑体" panose="02010609060101010101" pitchFamily="49" charset="-122"/>
              </a:rPr>
              <a:t>5000</a:t>
            </a:r>
            <a:r>
              <a:rPr lang="zh-CN" altLang="en-US" sz="1800" b="1" dirty="0">
                <a:latin typeface="黑体" panose="02010609060101010101" pitchFamily="49" charset="-122"/>
                <a:ea typeface="黑体" panose="02010609060101010101" pitchFamily="49" charset="-122"/>
              </a:rPr>
              <a:t>万：</a:t>
            </a:r>
            <a:endParaRPr lang="en-US" altLang="zh-CN" sz="1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1800" dirty="0"/>
              <a:t>此</a:t>
            </a:r>
            <a:r>
              <a:rPr lang="en-US" altLang="zh-CN" sz="1800" dirty="0"/>
              <a:t>5000</a:t>
            </a:r>
            <a:r>
              <a:rPr lang="zh-CN" altLang="en-US" sz="1800" dirty="0" smtClean="0"/>
              <a:t>万</a:t>
            </a:r>
            <a:r>
              <a:rPr lang="zh-CN" altLang="en-US" sz="1800" b="1" dirty="0" smtClean="0"/>
              <a:t>其中</a:t>
            </a:r>
            <a:r>
              <a:rPr lang="en-US" altLang="zh-CN" sz="1800" b="1" dirty="0"/>
              <a:t>1000</a:t>
            </a:r>
            <a:r>
              <a:rPr lang="zh-CN" altLang="en-US" sz="1800" b="1" dirty="0"/>
              <a:t>万用于“一中两点”的建设与拓展</a:t>
            </a:r>
            <a:r>
              <a:rPr lang="zh-CN" altLang="en-US" sz="1800" dirty="0"/>
              <a:t>，即</a:t>
            </a:r>
            <a:r>
              <a:rPr lang="zh-CN" altLang="en-US" sz="1800" dirty="0" smtClean="0"/>
              <a:t>在现有基础上重构</a:t>
            </a:r>
            <a:r>
              <a:rPr lang="zh-CN" altLang="en-US" sz="1800" dirty="0"/>
              <a:t>、重组微性元宇宙</a:t>
            </a:r>
            <a:r>
              <a:rPr lang="en-US" altLang="zh-CN" sz="1800" dirty="0" smtClean="0"/>
              <a:t>(</a:t>
            </a:r>
            <a:r>
              <a:rPr lang="en-US" altLang="zh-CN" sz="1800" dirty="0" err="1" smtClean="0"/>
              <a:t>wx.life</a:t>
            </a:r>
            <a:r>
              <a:rPr lang="en-US" altLang="zh-CN" sz="1800" dirty="0"/>
              <a:t>)</a:t>
            </a:r>
            <a:r>
              <a:rPr lang="zh-CN" altLang="en-US" sz="1800" dirty="0" smtClean="0"/>
              <a:t>，激发、倡导、助力年轻一代人人建立拥有自己的元宇宙为</a:t>
            </a:r>
            <a:r>
              <a:rPr lang="zh-CN" altLang="en-US" sz="1800" dirty="0"/>
              <a:t>中心，一手抓住直播带货与场景营销两大销售渠道，一手抓通过一物一码，消费即送贡献值，扫码即成具有带货资格的消费股东，把一手销售做上来，把销售网络与团队激活并释放出来，</a:t>
            </a:r>
            <a:r>
              <a:rPr lang="zh-CN" altLang="en-US" sz="1800" b="1" dirty="0"/>
              <a:t>实现项目赢利</a:t>
            </a:r>
            <a:r>
              <a:rPr lang="zh-CN" altLang="en-US" sz="1800" b="1" dirty="0" smtClean="0"/>
              <a:t>，将</a:t>
            </a:r>
            <a:r>
              <a:rPr lang="zh-CN" altLang="en-US" sz="1800" b="1" dirty="0"/>
              <a:t>资金由短板变为长板。余</a:t>
            </a:r>
            <a:r>
              <a:rPr lang="en-US" altLang="zh-CN" sz="1800" b="1" dirty="0"/>
              <a:t>4000</a:t>
            </a:r>
            <a:r>
              <a:rPr lang="zh-CN" altLang="en-US" sz="1800" b="1" dirty="0"/>
              <a:t>万备用</a:t>
            </a:r>
            <a:r>
              <a:rPr lang="zh-CN" altLang="en-US" sz="1800" dirty="0"/>
              <a:t>。</a:t>
            </a:r>
            <a:endParaRPr lang="en-US" altLang="zh-CN" sz="1800" dirty="0"/>
          </a:p>
          <a:p>
            <a:pPr marL="0" indent="0">
              <a:lnSpc>
                <a:spcPct val="120000"/>
              </a:lnSpc>
              <a:spcBef>
                <a:spcPts val="600"/>
              </a:spcBef>
              <a:buNone/>
            </a:pPr>
            <a:r>
              <a:rPr lang="zh-CN" altLang="en-US" sz="1800" b="1" dirty="0">
                <a:latin typeface="黑体" panose="02010609060101010101" pitchFamily="49" charset="-122"/>
                <a:ea typeface="黑体" panose="02010609060101010101" pitchFamily="49" charset="-122"/>
              </a:rPr>
              <a:t>出让</a:t>
            </a:r>
            <a:r>
              <a:rPr lang="en-US" altLang="zh-CN" sz="1800" b="1" dirty="0">
                <a:latin typeface="黑体" panose="02010609060101010101" pitchFamily="49" charset="-122"/>
                <a:ea typeface="黑体" panose="02010609060101010101" pitchFamily="49" charset="-122"/>
              </a:rPr>
              <a:t>5%</a:t>
            </a:r>
            <a:r>
              <a:rPr lang="zh-CN" altLang="en-US" sz="1800" b="1" dirty="0">
                <a:latin typeface="黑体" panose="02010609060101010101" pitchFamily="49" charset="-122"/>
                <a:ea typeface="黑体" panose="02010609060101010101" pitchFamily="49" charset="-122"/>
              </a:rPr>
              <a:t>股权：</a:t>
            </a:r>
            <a:endParaRPr lang="en-US" altLang="zh-CN" sz="1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1800" dirty="0" smtClean="0"/>
              <a:t>本轮共计出让微性集团</a:t>
            </a:r>
            <a:r>
              <a:rPr lang="en-US" altLang="zh-CN" sz="1800" dirty="0" smtClean="0"/>
              <a:t>5%</a:t>
            </a:r>
            <a:r>
              <a:rPr lang="zh-CN" altLang="en-US" sz="1800" dirty="0" smtClean="0"/>
              <a:t>的股权</a:t>
            </a:r>
            <a:r>
              <a:rPr lang="zh-CN" altLang="en-US" sz="1800" b="1" dirty="0" smtClean="0"/>
              <a:t>，按出让</a:t>
            </a:r>
            <a:r>
              <a:rPr lang="en-US" altLang="zh-CN" sz="1800" b="1" dirty="0" smtClean="0"/>
              <a:t>1%</a:t>
            </a:r>
            <a:r>
              <a:rPr lang="zh-CN" altLang="en-US" sz="1800" b="1" dirty="0" smtClean="0"/>
              <a:t>融资</a:t>
            </a:r>
            <a:r>
              <a:rPr lang="en-US" altLang="zh-CN" sz="1800" b="1" dirty="0" smtClean="0"/>
              <a:t>1000</a:t>
            </a:r>
            <a:r>
              <a:rPr lang="zh-CN" altLang="en-US" sz="1800" b="1" dirty="0" smtClean="0"/>
              <a:t>万进行募集，针对首个</a:t>
            </a:r>
            <a:r>
              <a:rPr lang="en-US" altLang="zh-CN" sz="1800" b="1" dirty="0" smtClean="0"/>
              <a:t>1000</a:t>
            </a:r>
            <a:r>
              <a:rPr lang="zh-CN" altLang="en-US" sz="1800" b="1" dirty="0" smtClean="0"/>
              <a:t>万，将给予特殊利益与安全保障。</a:t>
            </a:r>
            <a:endParaRPr lang="en-US" altLang="zh-CN" sz="1800" b="1" dirty="0" smtClean="0"/>
          </a:p>
          <a:p>
            <a:pPr marL="0" indent="0">
              <a:lnSpc>
                <a:spcPct val="120000"/>
              </a:lnSpc>
              <a:spcBef>
                <a:spcPts val="600"/>
              </a:spcBef>
              <a:buNone/>
            </a:pPr>
            <a:r>
              <a:rPr lang="zh-CN" altLang="en-US" sz="1800" b="1" dirty="0" smtClean="0">
                <a:latin typeface="黑体" panose="02010609060101010101" pitchFamily="49" charset="-122"/>
                <a:ea typeface="黑体" panose="02010609060101010101" pitchFamily="49" charset="-122"/>
              </a:rPr>
              <a:t>对赌协议：</a:t>
            </a:r>
            <a:r>
              <a:rPr lang="en-US" altLang="zh-CN" sz="1800" b="1" dirty="0" smtClean="0">
                <a:latin typeface="黑体" panose="02010609060101010101" pitchFamily="49" charset="-122"/>
                <a:ea typeface="黑体" panose="02010609060101010101" pitchFamily="49" charset="-122"/>
              </a:rPr>
              <a:t>5</a:t>
            </a:r>
            <a:r>
              <a:rPr lang="zh-CN" altLang="en-US" sz="1800" b="1" dirty="0">
                <a:latin typeface="黑体" panose="02010609060101010101" pitchFamily="49" charset="-122"/>
                <a:ea typeface="黑体" panose="02010609060101010101" pitchFamily="49" charset="-122"/>
              </a:rPr>
              <a:t>年内主板上市</a:t>
            </a:r>
            <a:r>
              <a:rPr lang="zh-CN" altLang="en-US" sz="1800" b="1" dirty="0" smtClean="0">
                <a:latin typeface="黑体" panose="02010609060101010101" pitchFamily="49" charset="-122"/>
                <a:ea typeface="黑体" panose="02010609060101010101" pitchFamily="49" charset="-122"/>
              </a:rPr>
              <a:t>，市值</a:t>
            </a:r>
            <a:r>
              <a:rPr lang="zh-CN" altLang="en-US" sz="1800" b="1" dirty="0">
                <a:latin typeface="黑体" panose="02010609060101010101" pitchFamily="49" charset="-122"/>
                <a:ea typeface="黑体" panose="02010609060101010101" pitchFamily="49" charset="-122"/>
              </a:rPr>
              <a:t>过</a:t>
            </a:r>
            <a:r>
              <a:rPr lang="en-US" altLang="zh-CN" sz="1800" b="1" dirty="0" smtClean="0">
                <a:latin typeface="黑体" panose="02010609060101010101" pitchFamily="49" charset="-122"/>
                <a:ea typeface="黑体" panose="02010609060101010101" pitchFamily="49" charset="-122"/>
              </a:rPr>
              <a:t>1000</a:t>
            </a:r>
            <a:r>
              <a:rPr lang="zh-CN" altLang="en-US" sz="1800" b="1" dirty="0" smtClean="0">
                <a:latin typeface="黑体" panose="02010609060101010101" pitchFamily="49" charset="-122"/>
                <a:ea typeface="黑体" panose="02010609060101010101" pitchFamily="49" charset="-122"/>
              </a:rPr>
              <a:t>亿。</a:t>
            </a:r>
            <a:r>
              <a:rPr lang="zh-CN" altLang="en-US" sz="1800" dirty="0" smtClean="0"/>
              <a:t>如未能愿</a:t>
            </a:r>
            <a:r>
              <a:rPr lang="zh-CN" altLang="en-US" sz="1800" dirty="0"/>
              <a:t>按本次融资额加年利</a:t>
            </a:r>
            <a:r>
              <a:rPr lang="en-US" altLang="zh-CN" sz="1800" dirty="0"/>
              <a:t>15%</a:t>
            </a:r>
            <a:r>
              <a:rPr lang="zh-CN" altLang="en-US" sz="1800" dirty="0"/>
              <a:t>进行无条件回</a:t>
            </a:r>
            <a:r>
              <a:rPr lang="zh-CN" altLang="en-US" sz="1800" dirty="0" smtClean="0"/>
              <a:t>购，其中首个</a:t>
            </a:r>
            <a:r>
              <a:rPr lang="en-US" altLang="zh-CN" sz="1800" dirty="0" smtClean="0"/>
              <a:t>1000</a:t>
            </a:r>
            <a:r>
              <a:rPr lang="zh-CN" altLang="en-US" sz="1800" dirty="0" smtClean="0"/>
              <a:t>万投资加年利</a:t>
            </a:r>
            <a:r>
              <a:rPr lang="en-US" altLang="zh-CN" sz="1800" dirty="0" smtClean="0"/>
              <a:t>30%</a:t>
            </a:r>
            <a:r>
              <a:rPr lang="zh-CN" altLang="en-US" sz="1800" dirty="0" smtClean="0"/>
              <a:t>无条件加购。</a:t>
            </a:r>
            <a:endParaRPr lang="en-US" altLang="zh-CN" sz="1800"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922220" y="667522"/>
            <a:ext cx="10341684" cy="1054250"/>
          </a:xfrm>
        </p:spPr>
        <p:txBody>
          <a:bodyPr>
            <a:normAutofit fontScale="90000"/>
          </a:bodyPr>
          <a:lstStyle/>
          <a:p>
            <a:pPr>
              <a:lnSpc>
                <a:spcPct val="150000"/>
              </a:lnSpc>
              <a:spcBef>
                <a:spcPts val="0"/>
              </a:spcBef>
              <a:spcAft>
                <a:spcPts val="1800"/>
              </a:spcAft>
            </a:pPr>
            <a:r>
              <a:rPr lang="en-US" altLang="zh-CN" sz="4000" dirty="0" smtClean="0"/>
              <a:t/>
            </a:r>
            <a:br>
              <a:rPr lang="en-US" altLang="zh-CN" sz="4000" dirty="0" smtClean="0"/>
            </a:br>
            <a:r>
              <a:rPr lang="zh-CN" altLang="en-US" sz="3600" b="1" dirty="0">
                <a:latin typeface="黑体" panose="02010609060101010101" pitchFamily="49" charset="-122"/>
                <a:ea typeface="黑体" panose="02010609060101010101" pitchFamily="49" charset="-122"/>
              </a:rPr>
              <a:t>融资需求：融资</a:t>
            </a:r>
            <a:r>
              <a:rPr lang="en-US" altLang="zh-CN" sz="3600" b="1" dirty="0">
                <a:latin typeface="黑体" panose="02010609060101010101" pitchFamily="49" charset="-122"/>
                <a:ea typeface="黑体" panose="02010609060101010101" pitchFamily="49" charset="-122"/>
              </a:rPr>
              <a:t>5000</a:t>
            </a:r>
            <a:r>
              <a:rPr lang="zh-CN" altLang="en-US" sz="3600" b="1" dirty="0">
                <a:latin typeface="黑体" panose="02010609060101010101" pitchFamily="49" charset="-122"/>
                <a:ea typeface="黑体" panose="02010609060101010101" pitchFamily="49" charset="-122"/>
              </a:rPr>
              <a:t>万元</a:t>
            </a:r>
            <a:r>
              <a:rPr lang="zh-CN" altLang="en-US" sz="3600" b="1" dirty="0" smtClean="0">
                <a:latin typeface="黑体" panose="02010609060101010101" pitchFamily="49" charset="-122"/>
                <a:ea typeface="黑体" panose="02010609060101010101" pitchFamily="49" charset="-122"/>
              </a:rPr>
              <a:t>，五年上市</a:t>
            </a:r>
            <a:r>
              <a:rPr lang="zh-CN" altLang="en-US" sz="3600" b="1" dirty="0">
                <a:latin typeface="黑体" panose="02010609060101010101" pitchFamily="49" charset="-122"/>
                <a:ea typeface="黑体" panose="02010609060101010101" pitchFamily="49" charset="-122"/>
              </a:rPr>
              <a:t>并市值达到</a:t>
            </a:r>
            <a:r>
              <a:rPr lang="en-US" altLang="zh-CN" sz="3600" b="1" dirty="0">
                <a:latin typeface="黑体" panose="02010609060101010101" pitchFamily="49" charset="-122"/>
                <a:ea typeface="黑体" panose="02010609060101010101" pitchFamily="49" charset="-122"/>
              </a:rPr>
              <a:t>1000</a:t>
            </a:r>
            <a:r>
              <a:rPr lang="zh-CN" altLang="en-US" sz="3600" b="1" dirty="0" smtClean="0">
                <a:latin typeface="黑体" panose="02010609060101010101" pitchFamily="49" charset="-122"/>
                <a:ea typeface="黑体" panose="02010609060101010101" pitchFamily="49" charset="-122"/>
              </a:rPr>
              <a:t>亿</a:t>
            </a:r>
            <a:r>
              <a:rPr lang="zh-CN" altLang="en-US" dirty="0"/>
              <a:t/>
            </a:r>
            <a:br>
              <a:rPr lang="zh-CN" altLang="en-US" dirty="0"/>
            </a:br>
            <a:endParaRPr lang="zh-CN" altLang="en-US" dirty="0"/>
          </a:p>
        </p:txBody>
      </p:sp>
    </p:spTree>
    <p:extLst>
      <p:ext uri="{BB962C8B-B14F-4D97-AF65-F5344CB8AC3E}">
        <p14:creationId xmlns:p14="http://schemas.microsoft.com/office/powerpoint/2010/main" val="1925783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932330" y="2248348"/>
            <a:ext cx="10327340" cy="4156685"/>
          </a:xfrm>
        </p:spPr>
        <p:txBody>
          <a:bodyPr>
            <a:noAutofit/>
          </a:bodyPr>
          <a:lstStyle/>
          <a:p>
            <a:pPr indent="0">
              <a:spcBef>
                <a:spcPts val="1200"/>
              </a:spcBef>
              <a:buNone/>
            </a:pPr>
            <a:r>
              <a:rPr lang="zh-CN" altLang="en-US" sz="1800" b="1" dirty="0" smtClean="0">
                <a:latin typeface="黑体" panose="02010609060101010101" pitchFamily="49" charset="-122"/>
                <a:ea typeface="黑体" panose="02010609060101010101" pitchFamily="49" charset="-122"/>
              </a:rPr>
              <a:t>微性集团股份公司</a:t>
            </a:r>
            <a:r>
              <a:rPr lang="zh-CN" altLang="en-US" sz="1800" b="1" dirty="0">
                <a:latin typeface="黑体" panose="02010609060101010101" pitchFamily="49" charset="-122"/>
                <a:ea typeface="黑体" panose="02010609060101010101" pitchFamily="49" charset="-122"/>
              </a:rPr>
              <a:t>独立董事：黄学敏</a:t>
            </a:r>
            <a:endParaRPr lang="en-US" altLang="zh-CN" sz="1800" b="1" dirty="0">
              <a:latin typeface="黑体" panose="02010609060101010101" pitchFamily="49" charset="-122"/>
              <a:ea typeface="黑体" panose="02010609060101010101" pitchFamily="49" charset="-122"/>
            </a:endParaRPr>
          </a:p>
          <a:p>
            <a:pPr>
              <a:spcBef>
                <a:spcPts val="1200"/>
              </a:spcBef>
            </a:pPr>
            <a:r>
              <a:rPr lang="zh-CN" altLang="en-US" sz="1800" dirty="0"/>
              <a:t>首届中国十佳民营企业家、广东省第二届私营企业商会会长、广东省第七届、第八届政协常委、全国工商联执委，中国商权产业联盟副理事长，广东昂泰连锁企业集团董事长</a:t>
            </a:r>
            <a:r>
              <a:rPr lang="zh-CN" altLang="en-US" sz="1800" dirty="0" smtClean="0"/>
              <a:t>，</a:t>
            </a:r>
            <a:r>
              <a:rPr lang="zh-CN" altLang="en-US" sz="1800" b="1" dirty="0" smtClean="0">
                <a:latin typeface="黑体" panose="02010609060101010101" pitchFamily="49" charset="-122"/>
                <a:ea typeface="黑体" panose="02010609060101010101" pitchFamily="49" charset="-122"/>
              </a:rPr>
              <a:t>具</a:t>
            </a:r>
            <a:r>
              <a:rPr lang="en-US" altLang="zh-CN" sz="1800" b="1" dirty="0" smtClean="0">
                <a:latin typeface="黑体" panose="02010609060101010101" pitchFamily="49" charset="-122"/>
                <a:ea typeface="黑体" panose="02010609060101010101" pitchFamily="49" charset="-122"/>
              </a:rPr>
              <a:t>30</a:t>
            </a:r>
            <a:r>
              <a:rPr lang="zh-CN" altLang="en-US" sz="1800" b="1" dirty="0" smtClean="0">
                <a:latin typeface="黑体" panose="02010609060101010101" pitchFamily="49" charset="-122"/>
                <a:ea typeface="黑体" panose="02010609060101010101" pitchFamily="49" charset="-122"/>
              </a:rPr>
              <a:t>年以上鳄鱼酒等养生酒生产与销售经验。</a:t>
            </a:r>
            <a:endParaRPr lang="en-US" altLang="zh-CN" sz="1800" b="1" dirty="0">
              <a:latin typeface="黑体" panose="02010609060101010101" pitchFamily="49" charset="-122"/>
              <a:ea typeface="黑体" panose="02010609060101010101" pitchFamily="49" charset="-122"/>
            </a:endParaRPr>
          </a:p>
          <a:p>
            <a:pPr indent="0">
              <a:spcBef>
                <a:spcPts val="1200"/>
              </a:spcBef>
              <a:buNone/>
            </a:pPr>
            <a:r>
              <a:rPr lang="zh-CN" altLang="en-US" sz="1800" b="1" dirty="0" smtClean="0">
                <a:latin typeface="黑体" panose="02010609060101010101" pitchFamily="49" charset="-122"/>
                <a:ea typeface="黑体" panose="02010609060101010101" pitchFamily="49" charset="-122"/>
              </a:rPr>
              <a:t>微性集团股份公司</a:t>
            </a:r>
            <a:r>
              <a:rPr lang="zh-CN" altLang="en-US" sz="1800" b="1" dirty="0">
                <a:latin typeface="黑体" panose="02010609060101010101" pitchFamily="49" charset="-122"/>
                <a:ea typeface="黑体" panose="02010609060101010101" pitchFamily="49" charset="-122"/>
              </a:rPr>
              <a:t>董事长兼总经理：沈拓</a:t>
            </a:r>
            <a:endParaRPr lang="en-US" altLang="zh-CN" sz="1800" b="1" dirty="0">
              <a:latin typeface="黑体" panose="02010609060101010101" pitchFamily="49" charset="-122"/>
              <a:ea typeface="黑体" panose="02010609060101010101" pitchFamily="49" charset="-122"/>
            </a:endParaRPr>
          </a:p>
          <a:p>
            <a:pPr>
              <a:spcBef>
                <a:spcPts val="1200"/>
              </a:spcBef>
            </a:pPr>
            <a:r>
              <a:rPr lang="zh-CN" altLang="en-US" sz="1800" dirty="0"/>
              <a:t>商权理论、产业发起人，</a:t>
            </a:r>
            <a:r>
              <a:rPr lang="en-US" altLang="zh-CN" sz="1800" dirty="0"/>
              <a:t>《</a:t>
            </a:r>
            <a:r>
              <a:rPr lang="zh-CN" altLang="en-US" sz="1800" dirty="0"/>
              <a:t>商权论</a:t>
            </a:r>
            <a:r>
              <a:rPr lang="en-US" altLang="zh-CN" sz="1800" dirty="0"/>
              <a:t>》</a:t>
            </a:r>
            <a:r>
              <a:rPr lang="zh-CN" altLang="en-US" sz="1800" dirty="0"/>
              <a:t>（编写中，待出版）作者</a:t>
            </a:r>
            <a:r>
              <a:rPr lang="zh-CN" altLang="en-US" sz="1800" dirty="0" smtClean="0"/>
              <a:t>，中国</a:t>
            </a:r>
            <a:r>
              <a:rPr lang="zh-CN" altLang="en-US" sz="1800" dirty="0"/>
              <a:t>商权集团董事</a:t>
            </a:r>
            <a:endParaRPr lang="en-US" altLang="zh-CN" sz="1800" dirty="0"/>
          </a:p>
          <a:p>
            <a:pPr>
              <a:spcBef>
                <a:spcPts val="1200"/>
              </a:spcBef>
            </a:pPr>
            <a:r>
              <a:rPr lang="zh-CN" altLang="en-US" sz="1800" dirty="0"/>
              <a:t>毕业于湖南工商大学企业管理专业，</a:t>
            </a:r>
            <a:r>
              <a:rPr lang="en-US" altLang="zh-CN" sz="1800" b="1" dirty="0">
                <a:latin typeface="黑体" panose="02010609060101010101" pitchFamily="49" charset="-122"/>
                <a:ea typeface="黑体" panose="02010609060101010101" pitchFamily="49" charset="-122"/>
              </a:rPr>
              <a:t>30</a:t>
            </a:r>
            <a:r>
              <a:rPr lang="zh-CN" altLang="en-US" sz="1800" b="1" dirty="0">
                <a:latin typeface="黑体" panose="02010609060101010101" pitchFamily="49" charset="-122"/>
                <a:ea typeface="黑体" panose="02010609060101010101" pitchFamily="49" charset="-122"/>
              </a:rPr>
              <a:t>余年投资与实业运营之实战经验，</a:t>
            </a:r>
            <a:r>
              <a:rPr lang="en-US" altLang="zh-CN" sz="1800" b="1" dirty="0">
                <a:latin typeface="黑体" panose="02010609060101010101" pitchFamily="49" charset="-122"/>
                <a:ea typeface="黑体" panose="02010609060101010101" pitchFamily="49" charset="-122"/>
              </a:rPr>
              <a:t>20</a:t>
            </a:r>
            <a:r>
              <a:rPr lang="zh-CN" altLang="en-US" sz="1800" b="1" dirty="0">
                <a:latin typeface="黑体" panose="02010609060101010101" pitchFamily="49" charset="-122"/>
                <a:ea typeface="黑体" panose="02010609060101010101" pitchFamily="49" charset="-122"/>
              </a:rPr>
              <a:t>年互联网投资与运营经验。</a:t>
            </a:r>
            <a:endParaRPr lang="en-US" altLang="zh-CN" sz="1800" b="1" dirty="0">
              <a:latin typeface="黑体" panose="02010609060101010101" pitchFamily="49" charset="-122"/>
              <a:ea typeface="黑体" panose="02010609060101010101" pitchFamily="49" charset="-122"/>
            </a:endParaRPr>
          </a:p>
          <a:p>
            <a:pPr indent="0">
              <a:spcBef>
                <a:spcPts val="1200"/>
              </a:spcBef>
              <a:buNone/>
            </a:pPr>
            <a:r>
              <a:rPr lang="zh-CN" altLang="en-US" sz="1800" b="1" dirty="0" smtClean="0">
                <a:latin typeface="黑体" panose="02010609060101010101" pitchFamily="49" charset="-122"/>
                <a:ea typeface="黑体" panose="02010609060101010101" pitchFamily="49" charset="-122"/>
              </a:rPr>
              <a:t>微性集团股份公司</a:t>
            </a:r>
            <a:r>
              <a:rPr lang="zh-CN" altLang="en-US" sz="1800" b="1" dirty="0">
                <a:latin typeface="黑体" panose="02010609060101010101" pitchFamily="49" charset="-122"/>
                <a:ea typeface="黑体" panose="02010609060101010101" pitchFamily="49" charset="-122"/>
              </a:rPr>
              <a:t>执行团队：</a:t>
            </a:r>
            <a:endParaRPr lang="en-US" altLang="zh-CN" sz="1800" b="1" dirty="0">
              <a:latin typeface="黑体" panose="02010609060101010101" pitchFamily="49" charset="-122"/>
              <a:ea typeface="黑体" panose="02010609060101010101" pitchFamily="49" charset="-122"/>
            </a:endParaRPr>
          </a:p>
          <a:p>
            <a:pPr>
              <a:spcBef>
                <a:spcPts val="1200"/>
              </a:spcBef>
            </a:pPr>
            <a:r>
              <a:rPr lang="zh-CN" altLang="en-US" sz="1800" dirty="0"/>
              <a:t>高度认同商权理论，并且愿意</a:t>
            </a:r>
            <a:r>
              <a:rPr lang="zh-CN" altLang="en-US" sz="1800" dirty="0" smtClean="0"/>
              <a:t>为年轻一代“任性生活，放肆成长”而</a:t>
            </a:r>
            <a:r>
              <a:rPr lang="zh-CN" altLang="en-US" sz="1800" dirty="0"/>
              <a:t>努力奋斗的有理想有信仰有利益的团队是有足够执行能力去完成历史使命</a:t>
            </a:r>
          </a:p>
        </p:txBody>
      </p:sp>
      <p:sp>
        <p:nvSpPr>
          <p:cNvPr id="2" name="标题 1">
            <a:extLst>
              <a:ext uri="{FF2B5EF4-FFF2-40B4-BE49-F238E27FC236}">
                <a16:creationId xmlns:a16="http://schemas.microsoft.com/office/drawing/2014/main" xmlns="" id="{5E91D64A-CF65-401D-803F-224C35ED9728}"/>
              </a:ext>
            </a:extLst>
          </p:cNvPr>
          <p:cNvSpPr>
            <a:spLocks noGrp="1"/>
          </p:cNvSpPr>
          <p:nvPr>
            <p:ph type="title"/>
          </p:nvPr>
        </p:nvSpPr>
        <p:spPr>
          <a:xfrm>
            <a:off x="917987" y="321733"/>
            <a:ext cx="10341684" cy="1302673"/>
          </a:xfrm>
        </p:spPr>
        <p:txBody>
          <a:bodyPr>
            <a:normAutofit/>
          </a:bodyPr>
          <a:lstStyle/>
          <a:p>
            <a:pPr>
              <a:spcBef>
                <a:spcPts val="600"/>
              </a:spcBef>
              <a:spcAft>
                <a:spcPts val="1800"/>
              </a:spcAft>
            </a:pPr>
            <a:r>
              <a:rPr lang="zh-CN" altLang="en-US" sz="2800" b="1" dirty="0">
                <a:latin typeface="黑体" panose="02010609060101010101" pitchFamily="49" charset="-122"/>
                <a:ea typeface="黑体" panose="02010609060101010101" pitchFamily="49" charset="-122"/>
              </a:rPr>
              <a:t>一支老中青相结合，传统与创新相结合，有理想、有信仰、有利益的团队是有足够执行能力来达成使命的</a:t>
            </a:r>
            <a:endParaRPr lang="en-US" altLang="zh-CN" sz="2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9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fontScale="77500" lnSpcReduction="20000"/>
          </a:bodyPr>
          <a:lstStyle/>
          <a:p>
            <a:pPr marL="0" indent="0">
              <a:lnSpc>
                <a:spcPct val="160000"/>
              </a:lnSpc>
              <a:spcBef>
                <a:spcPts val="1200"/>
              </a:spcBef>
              <a:buNone/>
            </a:pPr>
            <a:r>
              <a:rPr lang="en-US" altLang="zh-CN" sz="2200" dirty="0" smtClean="0">
                <a:latin typeface="黑体" panose="02010609060101010101" pitchFamily="49" charset="-122"/>
                <a:ea typeface="黑体" panose="02010609060101010101" pitchFamily="49" charset="-122"/>
              </a:rPr>
              <a:t>2011</a:t>
            </a:r>
            <a:r>
              <a:rPr lang="zh-CN" altLang="en-US" sz="2200" dirty="0" smtClean="0">
                <a:latin typeface="黑体" panose="02010609060101010101" pitchFamily="49" charset="-122"/>
                <a:ea typeface="黑体" panose="02010609060101010101" pitchFamily="49" charset="-122"/>
              </a:rPr>
              <a:t>年开始注册“微性”全类商标，提前作好商标上的保护：</a:t>
            </a:r>
            <a:endParaRPr lang="en-US" altLang="zh-CN" sz="2200" dirty="0">
              <a:latin typeface="黑体" panose="02010609060101010101" pitchFamily="49" charset="-122"/>
              <a:ea typeface="黑体" panose="02010609060101010101" pitchFamily="49" charset="-122"/>
            </a:endParaRPr>
          </a:p>
          <a:p>
            <a:pPr marL="0" indent="0">
              <a:lnSpc>
                <a:spcPct val="160000"/>
              </a:lnSpc>
              <a:spcBef>
                <a:spcPts val="1200"/>
              </a:spcBef>
              <a:buNone/>
            </a:pPr>
            <a:r>
              <a:rPr lang="en-US" altLang="zh-CN" sz="2200" dirty="0" smtClean="0">
                <a:latin typeface="黑体" panose="02010609060101010101" pitchFamily="49" charset="-122"/>
                <a:ea typeface="黑体" panose="02010609060101010101" pitchFamily="49" charset="-122"/>
              </a:rPr>
              <a:t>2014</a:t>
            </a:r>
            <a:r>
              <a:rPr lang="zh-CN" altLang="en-US" sz="2200" dirty="0" smtClean="0">
                <a:latin typeface="黑体" panose="02010609060101010101" pitchFamily="49" charset="-122"/>
                <a:ea typeface="黑体" panose="02010609060101010101" pitchFamily="49" charset="-122"/>
              </a:rPr>
              <a:t>年微性股份公司正式成立，首次推出“喝微性酒，走桃花运”并微性股权商城（</a:t>
            </a:r>
            <a:r>
              <a:rPr lang="en-US" altLang="zh-CN" sz="2200" dirty="0" smtClean="0">
                <a:latin typeface="黑体" panose="02010609060101010101" pitchFamily="49" charset="-122"/>
                <a:ea typeface="黑体" panose="02010609060101010101" pitchFamily="49" charset="-122"/>
              </a:rPr>
              <a:t>www.wxgqsc.com</a:t>
            </a:r>
            <a:r>
              <a:rPr lang="zh-CN" altLang="en-US" sz="2200" dirty="0" smtClean="0">
                <a:latin typeface="黑体" panose="02010609060101010101" pitchFamily="49" charset="-122"/>
                <a:ea typeface="黑体" panose="02010609060101010101" pitchFamily="49" charset="-122"/>
              </a:rPr>
              <a:t>）试运行，同时先后抢注微性酷啊</a:t>
            </a:r>
            <a:r>
              <a:rPr lang="en-US" altLang="zh-CN" sz="2200" dirty="0" err="1" smtClean="0">
                <a:latin typeface="黑体" panose="02010609060101010101" pitchFamily="49" charset="-122"/>
                <a:ea typeface="黑体" panose="02010609060101010101" pitchFamily="49" charset="-122"/>
              </a:rPr>
              <a:t>wx.cool</a:t>
            </a:r>
            <a:r>
              <a:rPr lang="zh-CN" altLang="en-US" sz="2200" dirty="0" smtClean="0">
                <a:latin typeface="黑体" panose="02010609060101010101" pitchFamily="49" charset="-122"/>
                <a:ea typeface="黑体" panose="02010609060101010101" pitchFamily="49" charset="-122"/>
              </a:rPr>
              <a:t>，微性生活</a:t>
            </a:r>
            <a:r>
              <a:rPr lang="en-US" altLang="zh-CN" sz="2200" dirty="0" err="1" smtClean="0">
                <a:latin typeface="黑体" panose="02010609060101010101" pitchFamily="49" charset="-122"/>
                <a:ea typeface="黑体" panose="02010609060101010101" pitchFamily="49" charset="-122"/>
              </a:rPr>
              <a:t>wx.life</a:t>
            </a:r>
            <a:r>
              <a:rPr lang="zh-CN" altLang="en-US" sz="2200" dirty="0" smtClean="0">
                <a:latin typeface="黑体" panose="02010609060101010101" pitchFamily="49" charset="-122"/>
                <a:ea typeface="黑体" panose="02010609060101010101" pitchFamily="49" charset="-122"/>
              </a:rPr>
              <a:t>备用。</a:t>
            </a:r>
            <a:endParaRPr lang="en-US" altLang="zh-CN" sz="2200" dirty="0" smtClean="0">
              <a:latin typeface="黑体" panose="02010609060101010101" pitchFamily="49" charset="-122"/>
              <a:ea typeface="黑体" panose="02010609060101010101" pitchFamily="49" charset="-122"/>
            </a:endParaRPr>
          </a:p>
          <a:p>
            <a:pPr marL="0" indent="0">
              <a:lnSpc>
                <a:spcPct val="160000"/>
              </a:lnSpc>
              <a:spcBef>
                <a:spcPts val="1200"/>
              </a:spcBef>
              <a:buNone/>
            </a:pPr>
            <a:r>
              <a:rPr lang="en-US" altLang="zh-CN" sz="2200" dirty="0" smtClean="0">
                <a:latin typeface="黑体" panose="02010609060101010101" pitchFamily="49" charset="-122"/>
                <a:ea typeface="黑体" panose="02010609060101010101" pitchFamily="49" charset="-122"/>
              </a:rPr>
              <a:t>2017</a:t>
            </a:r>
            <a:r>
              <a:rPr lang="zh-CN" altLang="en-US" sz="2200" dirty="0" smtClean="0">
                <a:latin typeface="黑体" panose="02010609060101010101" pitchFamily="49" charset="-122"/>
                <a:ea typeface="黑体" panose="02010609060101010101" pitchFamily="49" charset="-122"/>
              </a:rPr>
              <a:t>年与国卡集团等兄弟公司共同开办商权</a:t>
            </a:r>
            <a:r>
              <a:rPr lang="en-US" altLang="zh-CN" sz="2200" dirty="0" smtClean="0">
                <a:latin typeface="黑体" panose="02010609060101010101" pitchFamily="49" charset="-122"/>
                <a:ea typeface="黑体" panose="02010609060101010101" pitchFamily="49" charset="-122"/>
              </a:rPr>
              <a:t>APP</a:t>
            </a:r>
            <a:r>
              <a:rPr lang="zh-CN" altLang="en-US" sz="2200" dirty="0" smtClean="0">
                <a:latin typeface="黑体" panose="02010609060101010101" pitchFamily="49" charset="-122"/>
                <a:ea typeface="黑体" panose="02010609060101010101" pitchFamily="49" charset="-122"/>
              </a:rPr>
              <a:t>线上平台。</a:t>
            </a:r>
            <a:endParaRPr lang="en-US" altLang="zh-CN" sz="2200" dirty="0" smtClean="0">
              <a:latin typeface="黑体" panose="02010609060101010101" pitchFamily="49" charset="-122"/>
              <a:ea typeface="黑体" panose="02010609060101010101" pitchFamily="49" charset="-122"/>
            </a:endParaRPr>
          </a:p>
          <a:p>
            <a:pPr marL="0" indent="0">
              <a:lnSpc>
                <a:spcPct val="160000"/>
              </a:lnSpc>
              <a:spcBef>
                <a:spcPts val="1200"/>
              </a:spcBef>
              <a:buNone/>
            </a:pPr>
            <a:r>
              <a:rPr lang="en-US" altLang="zh-CN" sz="2200" dirty="0" smtClean="0">
                <a:latin typeface="黑体" panose="02010609060101010101" pitchFamily="49" charset="-122"/>
                <a:ea typeface="黑体" panose="02010609060101010101" pitchFamily="49" charset="-122"/>
              </a:rPr>
              <a:t>2018</a:t>
            </a:r>
            <a:r>
              <a:rPr lang="zh-CN" altLang="en-US" sz="2200" dirty="0" smtClean="0">
                <a:latin typeface="黑体" panose="02010609060101010101" pitchFamily="49" charset="-122"/>
                <a:ea typeface="黑体" panose="02010609060101010101" pitchFamily="49" charset="-122"/>
              </a:rPr>
              <a:t>年微性集团股份公司与兄弟单位一起发起成立中国商权产业联盟，并举办九九商权节。</a:t>
            </a:r>
            <a:endParaRPr lang="en-US" altLang="zh-CN" sz="2200" dirty="0">
              <a:latin typeface="黑体" panose="02010609060101010101" pitchFamily="49" charset="-122"/>
              <a:ea typeface="黑体" panose="02010609060101010101" pitchFamily="49" charset="-122"/>
            </a:endParaRPr>
          </a:p>
          <a:p>
            <a:pPr marL="0" indent="0">
              <a:lnSpc>
                <a:spcPct val="160000"/>
              </a:lnSpc>
              <a:spcBef>
                <a:spcPts val="1200"/>
              </a:spcBef>
              <a:buNone/>
            </a:pPr>
            <a:r>
              <a:rPr lang="en-US" altLang="zh-CN" sz="2200" dirty="0" smtClean="0">
                <a:latin typeface="黑体" panose="02010609060101010101" pitchFamily="49" charset="-122"/>
                <a:ea typeface="黑体" panose="02010609060101010101" pitchFamily="49" charset="-122"/>
              </a:rPr>
              <a:t>2019</a:t>
            </a:r>
            <a:r>
              <a:rPr lang="zh-CN" altLang="en-US" sz="2200" dirty="0" smtClean="0">
                <a:latin typeface="黑体" panose="02010609060101010101" pitchFamily="49" charset="-122"/>
                <a:ea typeface="黑体" panose="02010609060101010101" pitchFamily="49" charset="-122"/>
              </a:rPr>
              <a:t>年微性股份公司与数十家商权发起单位一起升级更名为微性集团股份公司，商权新体系雏形基本形成。</a:t>
            </a:r>
            <a:endParaRPr lang="en-US" altLang="zh-CN" sz="2200" dirty="0" smtClean="0">
              <a:latin typeface="黑体" panose="02010609060101010101" pitchFamily="49" charset="-122"/>
              <a:ea typeface="黑体" panose="02010609060101010101" pitchFamily="49" charset="-122"/>
            </a:endParaRPr>
          </a:p>
          <a:p>
            <a:pPr marL="0" indent="0">
              <a:lnSpc>
                <a:spcPct val="160000"/>
              </a:lnSpc>
              <a:spcBef>
                <a:spcPts val="1200"/>
              </a:spcBef>
              <a:buNone/>
            </a:pPr>
            <a:r>
              <a:rPr lang="en-US" altLang="zh-CN" sz="2200" dirty="0" smtClean="0">
                <a:latin typeface="黑体" panose="02010609060101010101" pitchFamily="49" charset="-122"/>
                <a:ea typeface="黑体" panose="02010609060101010101" pitchFamily="49" charset="-122"/>
              </a:rPr>
              <a:t>2021</a:t>
            </a:r>
            <a:r>
              <a:rPr lang="zh-CN" altLang="en-US" sz="2200" dirty="0" smtClean="0">
                <a:latin typeface="黑体" panose="02010609060101010101" pitchFamily="49" charset="-122"/>
                <a:ea typeface="黑体" panose="02010609060101010101" pitchFamily="49" charset="-122"/>
              </a:rPr>
              <a:t>年，微性集团与百润集团在全类注册微性商标、部分注册数十类香醺商标与两个人的陶醉酒类商标的基础上，联手打造面向年轻一代的文化茅台。</a:t>
            </a:r>
            <a:endParaRPr lang="en-US" altLang="zh-CN" sz="2200" dirty="0">
              <a:latin typeface="黑体" panose="02010609060101010101" pitchFamily="49" charset="-122"/>
              <a:ea typeface="黑体" panose="02010609060101010101" pitchFamily="49" charset="-122"/>
            </a:endParaRPr>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a:bodyPr>
          <a:lstStyle/>
          <a:p>
            <a:pPr>
              <a:lnSpc>
                <a:spcPct val="150000"/>
              </a:lnSpc>
              <a:spcBef>
                <a:spcPts val="0"/>
              </a:spcBef>
              <a:spcAft>
                <a:spcPts val="1800"/>
              </a:spcAft>
            </a:pPr>
            <a:r>
              <a:rPr lang="zh-CN" altLang="en-US" sz="3600" b="1" dirty="0" smtClean="0"/>
              <a:t>厚积多久？</a:t>
            </a:r>
            <a:endParaRPr lang="zh-CN" altLang="en-US" sz="3600" b="1" dirty="0"/>
          </a:p>
        </p:txBody>
      </p:sp>
    </p:spTree>
    <p:extLst>
      <p:ext uri="{BB962C8B-B14F-4D97-AF65-F5344CB8AC3E}">
        <p14:creationId xmlns:p14="http://schemas.microsoft.com/office/powerpoint/2010/main" val="2246716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a:bodyPr>
          <a:lstStyle/>
          <a:p>
            <a:pPr marL="0" indent="0" algn="ctr">
              <a:lnSpc>
                <a:spcPct val="160000"/>
              </a:lnSpc>
              <a:spcBef>
                <a:spcPts val="1200"/>
              </a:spcBef>
              <a:buNone/>
            </a:pPr>
            <a:r>
              <a:rPr lang="zh-CN" altLang="en-US" sz="2200" dirty="0" smtClean="0">
                <a:latin typeface="+mn-ea"/>
              </a:rPr>
              <a:t>得年轻人，得现在！</a:t>
            </a:r>
            <a:endParaRPr lang="en-US" altLang="zh-CN" sz="2200" dirty="0" smtClean="0">
              <a:latin typeface="+mn-ea"/>
            </a:endParaRPr>
          </a:p>
          <a:p>
            <a:pPr marL="0" indent="0" algn="ctr">
              <a:lnSpc>
                <a:spcPct val="160000"/>
              </a:lnSpc>
              <a:spcBef>
                <a:spcPts val="1200"/>
              </a:spcBef>
              <a:buNone/>
            </a:pPr>
            <a:r>
              <a:rPr lang="zh-CN" altLang="en-US" sz="2200" dirty="0" smtClean="0">
                <a:latin typeface="+mn-ea"/>
              </a:rPr>
              <a:t>得年轻人，得未来！</a:t>
            </a:r>
            <a:endParaRPr lang="en-US" altLang="zh-CN" sz="2200" dirty="0" smtClean="0">
              <a:latin typeface="+mn-ea"/>
            </a:endParaRPr>
          </a:p>
          <a:p>
            <a:pPr marL="0" indent="0" algn="ctr">
              <a:lnSpc>
                <a:spcPct val="160000"/>
              </a:lnSpc>
              <a:spcBef>
                <a:spcPts val="1200"/>
              </a:spcBef>
              <a:buNone/>
            </a:pPr>
            <a:r>
              <a:rPr lang="zh-CN" altLang="en-US" sz="2200" dirty="0" smtClean="0">
                <a:latin typeface="+mn-ea"/>
              </a:rPr>
              <a:t>得消费者，得天下！</a:t>
            </a:r>
            <a:endParaRPr lang="en-US" altLang="zh-CN" sz="2200" dirty="0" smtClean="0">
              <a:latin typeface="+mn-ea"/>
            </a:endParaRPr>
          </a:p>
          <a:p>
            <a:pPr marL="0" indent="0" algn="ctr">
              <a:lnSpc>
                <a:spcPct val="160000"/>
              </a:lnSpc>
              <a:spcBef>
                <a:spcPts val="1200"/>
              </a:spcBef>
              <a:buNone/>
            </a:pPr>
            <a:r>
              <a:rPr lang="zh-CN" altLang="en-US" sz="2800" b="1" dirty="0" smtClean="0">
                <a:latin typeface="黑体" panose="02010609060101010101" pitchFamily="49" charset="-122"/>
                <a:ea typeface="黑体" panose="02010609060101010101" pitchFamily="49" charset="-122"/>
              </a:rPr>
              <a:t>您愿意投资年轻人，得现在得未来吗？</a:t>
            </a:r>
            <a:endParaRPr lang="en-US" altLang="zh-CN" sz="2800" b="1" dirty="0" smtClean="0">
              <a:latin typeface="黑体" panose="02010609060101010101" pitchFamily="49" charset="-122"/>
              <a:ea typeface="黑体" panose="02010609060101010101" pitchFamily="49" charset="-122"/>
            </a:endParaRPr>
          </a:p>
          <a:p>
            <a:pPr marL="0" indent="0" algn="ctr">
              <a:lnSpc>
                <a:spcPct val="160000"/>
              </a:lnSpc>
              <a:spcBef>
                <a:spcPts val="1200"/>
              </a:spcBef>
              <a:buNone/>
            </a:pPr>
            <a:r>
              <a:rPr lang="zh-CN" altLang="en-US" sz="2800" b="1" dirty="0" smtClean="0">
                <a:latin typeface="黑体" panose="02010609060101010101" pitchFamily="49" charset="-122"/>
                <a:ea typeface="黑体" panose="02010609060101010101" pitchFamily="49" charset="-122"/>
              </a:rPr>
              <a:t>您愿意投资全体消费者，共创共享共得天下吗？</a:t>
            </a:r>
            <a:endParaRPr lang="en-US" altLang="zh-CN" sz="2800" b="1" dirty="0">
              <a:latin typeface="黑体" panose="02010609060101010101" pitchFamily="49" charset="-122"/>
              <a:ea typeface="黑体" panose="02010609060101010101" pitchFamily="49" charset="-122"/>
            </a:endParaRPr>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a:bodyPr>
          <a:lstStyle/>
          <a:p>
            <a:pPr>
              <a:lnSpc>
                <a:spcPct val="150000"/>
              </a:lnSpc>
              <a:spcBef>
                <a:spcPts val="0"/>
              </a:spcBef>
              <a:spcAft>
                <a:spcPts val="1800"/>
              </a:spcAft>
            </a:pPr>
            <a:r>
              <a:rPr lang="zh-CN" altLang="en-US" sz="3600" b="1" dirty="0" smtClean="0"/>
              <a:t>薄发力度？</a:t>
            </a:r>
            <a:endParaRPr lang="zh-CN" altLang="en-US" sz="3600" b="1" dirty="0"/>
          </a:p>
        </p:txBody>
      </p:sp>
    </p:spTree>
    <p:extLst>
      <p:ext uri="{BB962C8B-B14F-4D97-AF65-F5344CB8AC3E}">
        <p14:creationId xmlns:p14="http://schemas.microsoft.com/office/powerpoint/2010/main" val="327470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a:bodyPr>
          <a:lstStyle/>
          <a:p>
            <a:pPr>
              <a:lnSpc>
                <a:spcPct val="150000"/>
              </a:lnSpc>
              <a:spcBef>
                <a:spcPts val="0"/>
              </a:spcBef>
              <a:spcAft>
                <a:spcPts val="1800"/>
              </a:spcAft>
            </a:pPr>
            <a:r>
              <a:rPr lang="zh-CN" altLang="en-US" sz="3600" b="1" dirty="0" smtClean="0"/>
              <a:t>以为年轻人、为消费者</a:t>
            </a:r>
            <a:r>
              <a:rPr lang="zh-CN" altLang="en-US" sz="3600" b="1" dirty="0"/>
              <a:t>谋福利为已任的微性</a:t>
            </a:r>
            <a:r>
              <a:rPr lang="zh-CN" altLang="en-US" sz="3600" b="1" dirty="0" smtClean="0"/>
              <a:t>集团</a:t>
            </a:r>
            <a:endParaRPr lang="zh-CN" altLang="en-US"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999" y="2231175"/>
            <a:ext cx="6358467" cy="429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590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1042397" y="2485414"/>
            <a:ext cx="10327340" cy="4110119"/>
          </a:xfrm>
        </p:spPr>
        <p:txBody>
          <a:bodyPr>
            <a:normAutofit lnSpcReduction="10000"/>
          </a:bodyPr>
          <a:lstStyle/>
          <a:p>
            <a:pPr>
              <a:lnSpc>
                <a:spcPct val="150000"/>
              </a:lnSpc>
              <a:spcBef>
                <a:spcPts val="1200"/>
              </a:spcBef>
            </a:pPr>
            <a:r>
              <a:rPr lang="zh-CN" altLang="en-US" dirty="0" smtClean="0"/>
              <a:t>喝酒</a:t>
            </a:r>
            <a:r>
              <a:rPr lang="zh-CN" altLang="en-US" dirty="0"/>
              <a:t>喝的是心情，是感觉。卖酒卖的是文化，是精神。</a:t>
            </a:r>
            <a:r>
              <a:rPr lang="zh-CN" altLang="en-US" b="1" dirty="0"/>
              <a:t>最高境界就是深入其心智，物化为产品，沉淀为品牌，捆绑为股东，上升为信仰</a:t>
            </a:r>
            <a:r>
              <a:rPr lang="zh-CN" altLang="en-US" b="1" dirty="0" smtClean="0"/>
              <a:t>。</a:t>
            </a:r>
            <a:endParaRPr lang="en-US" altLang="zh-CN" b="1" dirty="0">
              <a:latin typeface="黑体" panose="02010609060101010101" pitchFamily="49" charset="-122"/>
              <a:ea typeface="黑体" panose="02010609060101010101" pitchFamily="49" charset="-122"/>
            </a:endParaRPr>
          </a:p>
          <a:p>
            <a:pPr>
              <a:lnSpc>
                <a:spcPct val="150000"/>
              </a:lnSpc>
            </a:pPr>
            <a:r>
              <a:rPr lang="zh-CN" altLang="en-US" dirty="0"/>
              <a:t>微性的酒喝不醉我自己，香醺的你却让我一醉不起</a:t>
            </a:r>
            <a:r>
              <a:rPr lang="zh-CN" altLang="en-US" dirty="0" smtClean="0"/>
              <a:t>。</a:t>
            </a:r>
            <a:endParaRPr lang="en-US" altLang="zh-CN" dirty="0" smtClean="0"/>
          </a:p>
          <a:p>
            <a:pPr marL="0" indent="0">
              <a:lnSpc>
                <a:spcPct val="150000"/>
              </a:lnSpc>
              <a:buNone/>
            </a:pPr>
            <a:r>
              <a:rPr lang="zh-CN" altLang="en-US" dirty="0" smtClean="0"/>
              <a:t>    喝</a:t>
            </a:r>
            <a:r>
              <a:rPr lang="zh-CN" altLang="en-US" dirty="0"/>
              <a:t>微性酒，走桃花运</a:t>
            </a:r>
            <a:r>
              <a:rPr lang="zh-CN" altLang="en-US" dirty="0" smtClean="0"/>
              <a:t>。喝</a:t>
            </a:r>
            <a:r>
              <a:rPr lang="zh-CN" altLang="en-US" dirty="0"/>
              <a:t>香醺酒，一起陶醉</a:t>
            </a:r>
            <a:r>
              <a:rPr lang="zh-CN" altLang="en-US" dirty="0" smtClean="0"/>
              <a:t>。</a:t>
            </a:r>
            <a:endParaRPr lang="en-US" altLang="zh-CN" dirty="0" smtClean="0"/>
          </a:p>
          <a:p>
            <a:pPr>
              <a:lnSpc>
                <a:spcPct val="150000"/>
              </a:lnSpc>
            </a:pPr>
            <a:r>
              <a:rPr lang="zh-CN" altLang="en-US" b="1" dirty="0" smtClean="0"/>
              <a:t>微</a:t>
            </a:r>
            <a:r>
              <a:rPr lang="zh-CN" altLang="en-US" b="1" dirty="0"/>
              <a:t>性，好运。香醺，陶醉</a:t>
            </a:r>
            <a:r>
              <a:rPr lang="zh-CN" altLang="en-US" b="1" dirty="0" smtClean="0"/>
              <a:t>。微</a:t>
            </a:r>
            <a:r>
              <a:rPr lang="zh-CN" altLang="en-US" b="1" dirty="0"/>
              <a:t>性集团针对</a:t>
            </a:r>
            <a:r>
              <a:rPr lang="zh-CN" altLang="en-US" dirty="0"/>
              <a:t>年轻一代的生理上性成熟、心理上个性养成以及社会上成家立业等</a:t>
            </a:r>
            <a:r>
              <a:rPr lang="zh-CN" altLang="en-US" b="1" dirty="0"/>
              <a:t>三大核心痛点与需求，</a:t>
            </a:r>
            <a:r>
              <a:rPr lang="zh-CN" altLang="en-US" dirty="0" smtClean="0"/>
              <a:t>首先</a:t>
            </a:r>
            <a:r>
              <a:rPr lang="zh-CN" altLang="en-US" b="1" dirty="0" smtClean="0"/>
              <a:t>推出微</a:t>
            </a:r>
            <a:r>
              <a:rPr lang="zh-CN" altLang="en-US" b="1" dirty="0"/>
              <a:t>性、香醺</a:t>
            </a:r>
            <a:r>
              <a:rPr lang="zh-CN" altLang="en-US" dirty="0"/>
              <a:t>与两个人的陶醉三大</a:t>
            </a:r>
            <a:r>
              <a:rPr lang="zh-CN" altLang="en-US" b="1" dirty="0"/>
              <a:t>系列酒水为年轻一代的</a:t>
            </a:r>
            <a:r>
              <a:rPr lang="zh-CN" altLang="en-US" b="1" dirty="0" smtClean="0"/>
              <a:t>好运助兴</a:t>
            </a:r>
            <a:r>
              <a:rPr lang="zh-CN" altLang="en-US" b="1" dirty="0"/>
              <a:t>、</a:t>
            </a:r>
            <a:r>
              <a:rPr lang="zh-CN" altLang="en-US" b="1" dirty="0" smtClean="0"/>
              <a:t>陶醉、加油</a:t>
            </a:r>
            <a:r>
              <a:rPr lang="zh-CN" altLang="en-US" dirty="0" smtClean="0"/>
              <a:t>。</a:t>
            </a:r>
            <a:endParaRPr lang="en-US" altLang="zh-CN" dirty="0" smtClean="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1049868" y="491067"/>
            <a:ext cx="9889066" cy="1346200"/>
          </a:xfrm>
        </p:spPr>
        <p:txBody>
          <a:bodyPr>
            <a:normAutofit fontScale="90000"/>
          </a:bodyPr>
          <a:lstStyle/>
          <a:p>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zh-CN" altLang="en-US" sz="3600" b="1" dirty="0" smtClean="0"/>
              <a:t>项目介绍（一）：</a:t>
            </a:r>
            <a:r>
              <a:rPr lang="zh-CN" altLang="en-US" sz="3600" b="1" dirty="0"/>
              <a:t>打造面向年轻一代的“文化茅台”</a:t>
            </a:r>
            <a:r>
              <a:rPr lang="zh-CN" altLang="en-US" b="1" dirty="0">
                <a:latin typeface="黑体" panose="02010609060101010101" pitchFamily="49" charset="-122"/>
                <a:ea typeface="黑体" panose="02010609060101010101" pitchFamily="49" charset="-122"/>
              </a:rPr>
              <a:t/>
            </a:r>
            <a:br>
              <a:rPr lang="zh-CN" altLang="en-US" b="1" dirty="0">
                <a:latin typeface="黑体" panose="02010609060101010101" pitchFamily="49" charset="-122"/>
                <a:ea typeface="黑体" panose="02010609060101010101" pitchFamily="49" charset="-122"/>
              </a:rPr>
            </a:br>
            <a:r>
              <a:rPr lang="en-US" altLang="zh-CN" dirty="0"/>
              <a:t/>
            </a:r>
            <a:br>
              <a:rPr lang="en-US" altLang="zh-CN" dirty="0"/>
            </a:br>
            <a:r>
              <a:rPr lang="en-US" altLang="zh-CN" dirty="0" smtClean="0"/>
              <a:t/>
            </a:r>
            <a:br>
              <a:rPr lang="en-US" altLang="zh-CN" dirty="0" smtClean="0"/>
            </a:br>
            <a:endParaRPr lang="zh-CN" altLang="en-US" sz="3100" dirty="0"/>
          </a:p>
        </p:txBody>
      </p:sp>
    </p:spTree>
    <p:extLst>
      <p:ext uri="{BB962C8B-B14F-4D97-AF65-F5344CB8AC3E}">
        <p14:creationId xmlns:p14="http://schemas.microsoft.com/office/powerpoint/2010/main" val="3800375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58B502-98B9-49B3-AC05-C84F77CC2B29}"/>
              </a:ext>
            </a:extLst>
          </p:cNvPr>
          <p:cNvSpPr>
            <a:spLocks noGrp="1"/>
          </p:cNvSpPr>
          <p:nvPr>
            <p:ph type="ctrTitle"/>
          </p:nvPr>
        </p:nvSpPr>
        <p:spPr>
          <a:xfrm>
            <a:off x="1949737" y="3514841"/>
            <a:ext cx="8679915" cy="989429"/>
          </a:xfrm>
        </p:spPr>
        <p:txBody>
          <a:bodyPr>
            <a:normAutofit/>
          </a:bodyPr>
          <a:lstStyle/>
          <a:p>
            <a:pPr>
              <a:lnSpc>
                <a:spcPct val="150000"/>
              </a:lnSpc>
            </a:pPr>
            <a:r>
              <a:rPr lang="zh-CN" altLang="en-US" sz="2000" dirty="0" smtClean="0"/>
              <a:t>一起打造全球</a:t>
            </a:r>
            <a:r>
              <a:rPr lang="zh-CN" altLang="en-US" sz="2000" dirty="0"/>
              <a:t>首家全体消费者持股的全产业链企业，</a:t>
            </a:r>
            <a:r>
              <a:rPr lang="zh-CN" altLang="en-US" sz="2000" dirty="0" smtClean="0"/>
              <a:t>实现消费者人人</a:t>
            </a:r>
            <a:r>
              <a:rPr lang="zh-CN" altLang="en-US" sz="2000" dirty="0"/>
              <a:t>持股</a:t>
            </a:r>
            <a:endParaRPr lang="zh-CN" altLang="en-US" sz="2200" dirty="0"/>
          </a:p>
        </p:txBody>
      </p:sp>
      <p:sp>
        <p:nvSpPr>
          <p:cNvPr id="3" name="副标题 2">
            <a:extLst>
              <a:ext uri="{FF2B5EF4-FFF2-40B4-BE49-F238E27FC236}">
                <a16:creationId xmlns:a16="http://schemas.microsoft.com/office/drawing/2014/main" xmlns="" id="{8A4B0764-11B0-4525-BF0A-901840982270}"/>
              </a:ext>
            </a:extLst>
          </p:cNvPr>
          <p:cNvSpPr>
            <a:spLocks noGrp="1"/>
          </p:cNvSpPr>
          <p:nvPr>
            <p:ph type="subTitle" idx="1"/>
          </p:nvPr>
        </p:nvSpPr>
        <p:spPr>
          <a:xfrm>
            <a:off x="1759237" y="3941234"/>
            <a:ext cx="8673427" cy="1287626"/>
          </a:xfrm>
        </p:spPr>
        <p:txBody>
          <a:bodyPr>
            <a:normAutofit/>
          </a:bodyPr>
          <a:lstStyle/>
          <a:p>
            <a:endParaRPr lang="en-US" altLang="zh-CN" dirty="0"/>
          </a:p>
          <a:p>
            <a:endParaRPr lang="en-US" altLang="zh-CN" dirty="0" smtClean="0"/>
          </a:p>
          <a:p>
            <a:r>
              <a:rPr lang="zh-CN" altLang="en-US" sz="2000" dirty="0" smtClean="0"/>
              <a:t>报告人：微性集团股份公司  沈拓  </a:t>
            </a:r>
            <a:r>
              <a:rPr lang="en-US" altLang="zh-CN" sz="2000" dirty="0" smtClean="0"/>
              <a:t>13810891808</a:t>
            </a:r>
            <a:r>
              <a:rPr lang="zh-CN" altLang="en-US" sz="2000" dirty="0" smtClean="0"/>
              <a:t>（微信同号）</a:t>
            </a:r>
            <a:endParaRPr lang="zh-CN" altLang="en-US" sz="2000" dirty="0"/>
          </a:p>
        </p:txBody>
      </p:sp>
      <p:sp>
        <p:nvSpPr>
          <p:cNvPr id="4" name="标题 1">
            <a:extLst>
              <a:ext uri="{FF2B5EF4-FFF2-40B4-BE49-F238E27FC236}">
                <a16:creationId xmlns:a16="http://schemas.microsoft.com/office/drawing/2014/main" xmlns="" id="{1E58B502-98B9-49B3-AC05-C84F77CC2B29}"/>
              </a:ext>
            </a:extLst>
          </p:cNvPr>
          <p:cNvSpPr txBox="1">
            <a:spLocks/>
          </p:cNvSpPr>
          <p:nvPr/>
        </p:nvSpPr>
        <p:spPr>
          <a:xfrm>
            <a:off x="1911637" y="1231904"/>
            <a:ext cx="8679915" cy="1985433"/>
          </a:xfrm>
          <a:prstGeom prst="rect">
            <a:avLst/>
          </a:prstGeom>
        </p:spPr>
        <p:txBody>
          <a:bodyPr vert="horz" lIns="91440" tIns="45720" rIns="91440" bIns="45720" rtlCol="0" anchor="b" anchorCtr="0">
            <a:normAutofit fontScale="45000" lnSpcReduction="2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spcAft>
                <a:spcPts val="1200"/>
              </a:spcAft>
            </a:pPr>
            <a:r>
              <a:rPr lang="zh-CN" altLang="en-US" sz="8900" dirty="0" smtClean="0"/>
              <a:t>一起薄发！</a:t>
            </a:r>
            <a:endParaRPr lang="en-US" altLang="zh-CN" sz="8900" dirty="0" smtClean="0"/>
          </a:p>
          <a:p>
            <a:pPr>
              <a:lnSpc>
                <a:spcPct val="150000"/>
              </a:lnSpc>
            </a:pPr>
            <a:r>
              <a:rPr lang="zh-CN" altLang="en-US" sz="5300" dirty="0" smtClean="0"/>
              <a:t>一起打造五年内的文化茅台、十年后的新茅台、新三星</a:t>
            </a:r>
            <a:endParaRPr lang="en-US" altLang="zh-CN" sz="5300" dirty="0" smtClean="0"/>
          </a:p>
        </p:txBody>
      </p:sp>
    </p:spTree>
    <p:extLst>
      <p:ext uri="{BB962C8B-B14F-4D97-AF65-F5344CB8AC3E}">
        <p14:creationId xmlns:p14="http://schemas.microsoft.com/office/powerpoint/2010/main" val="213205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932330" y="2264834"/>
            <a:ext cx="10327340" cy="3861330"/>
          </a:xfrm>
        </p:spPr>
        <p:txBody>
          <a:bodyPr>
            <a:normAutofit fontScale="77500" lnSpcReduction="20000"/>
          </a:bodyPr>
          <a:lstStyle/>
          <a:p>
            <a:pPr>
              <a:lnSpc>
                <a:spcPct val="170000"/>
              </a:lnSpc>
              <a:spcBef>
                <a:spcPts val="2400"/>
              </a:spcBef>
            </a:pPr>
            <a:r>
              <a:rPr lang="zh-CN" altLang="en-US" sz="2900" b="1" dirty="0" smtClean="0">
                <a:latin typeface="黑体" panose="02010609060101010101" pitchFamily="49" charset="-122"/>
                <a:ea typeface="黑体" panose="02010609060101010101" pitchFamily="49" charset="-122"/>
              </a:rPr>
              <a:t>当</a:t>
            </a:r>
            <a:r>
              <a:rPr lang="zh-CN" altLang="en-US" sz="2900" b="1" dirty="0">
                <a:latin typeface="黑体" panose="02010609060101010101" pitchFamily="49" charset="-122"/>
                <a:ea typeface="黑体" panose="02010609060101010101" pitchFamily="49" charset="-122"/>
              </a:rPr>
              <a:t>现在</a:t>
            </a:r>
            <a:r>
              <a:rPr lang="zh-CN" altLang="en-US" sz="2900" b="1" dirty="0" smtClean="0">
                <a:latin typeface="黑体" panose="02010609060101010101" pitchFamily="49" charset="-122"/>
                <a:ea typeface="黑体" panose="02010609060101010101" pitchFamily="49" charset="-122"/>
              </a:rPr>
              <a:t>的客户</a:t>
            </a:r>
            <a:r>
              <a:rPr lang="zh-CN" altLang="en-US" sz="2900" b="1" dirty="0">
                <a:latin typeface="黑体" panose="02010609060101010101" pitchFamily="49" charset="-122"/>
                <a:ea typeface="黑体" panose="02010609060101010101" pitchFamily="49" charset="-122"/>
              </a:rPr>
              <a:t>群体年轻一代</a:t>
            </a:r>
            <a:r>
              <a:rPr lang="zh-CN" altLang="en-US" sz="2900" dirty="0"/>
              <a:t>变为中年一代，</a:t>
            </a:r>
            <a:r>
              <a:rPr lang="zh-CN" altLang="en-US" sz="2900" b="1" dirty="0">
                <a:latin typeface="黑体" panose="02010609060101010101" pitchFamily="49" charset="-122"/>
                <a:ea typeface="黑体" panose="02010609060101010101" pitchFamily="49" charset="-122"/>
              </a:rPr>
              <a:t>逐步成为了</a:t>
            </a:r>
            <a:r>
              <a:rPr lang="zh-CN" altLang="en-US" sz="2900" dirty="0"/>
              <a:t>社会的</a:t>
            </a:r>
            <a:r>
              <a:rPr lang="zh-CN" altLang="en-US" sz="2900" b="1" dirty="0">
                <a:latin typeface="黑体" panose="02010609060101010101" pitchFamily="49" charset="-122"/>
                <a:ea typeface="黑体" panose="02010609060101010101" pitchFamily="49" charset="-122"/>
              </a:rPr>
              <a:t>主流</a:t>
            </a:r>
            <a:r>
              <a:rPr lang="zh-CN" altLang="en-US" sz="2900" dirty="0"/>
              <a:t>，“喝微性酒，走桃花运，喝香醺酒，一起陶醉”也将同步成为主流社会的标配与必需品，年轻一代的</a:t>
            </a:r>
            <a:r>
              <a:rPr lang="zh-CN" altLang="en-US" sz="2900" b="1" dirty="0">
                <a:latin typeface="黑体" panose="02010609060101010101" pitchFamily="49" charset="-122"/>
                <a:ea typeface="黑体" panose="02010609060101010101" pitchFamily="49" charset="-122"/>
              </a:rPr>
              <a:t>文化茅台也就逐渐变成了主流社会的“新茅台”</a:t>
            </a:r>
            <a:r>
              <a:rPr lang="zh-CN" altLang="en-US" sz="2900" b="1" dirty="0" smtClean="0">
                <a:latin typeface="黑体" panose="02010609060101010101" pitchFamily="49" charset="-122"/>
                <a:ea typeface="黑体" panose="02010609060101010101" pitchFamily="49" charset="-122"/>
              </a:rPr>
              <a:t>。</a:t>
            </a:r>
            <a:endParaRPr lang="en-US" altLang="zh-CN" sz="2900" b="1" dirty="0">
              <a:latin typeface="黑体" panose="02010609060101010101" pitchFamily="49" charset="-122"/>
              <a:ea typeface="黑体" panose="02010609060101010101" pitchFamily="49" charset="-122"/>
            </a:endParaRPr>
          </a:p>
          <a:p>
            <a:pPr>
              <a:lnSpc>
                <a:spcPct val="170000"/>
              </a:lnSpc>
              <a:spcBef>
                <a:spcPts val="2400"/>
              </a:spcBef>
            </a:pPr>
            <a:r>
              <a:rPr lang="zh-CN" altLang="en-US" sz="2900" dirty="0" smtClean="0"/>
              <a:t>当</a:t>
            </a:r>
            <a:r>
              <a:rPr lang="zh-CN" altLang="en-US" sz="2900" dirty="0"/>
              <a:t>我们由推出微性酒、香醺酒到</a:t>
            </a:r>
            <a:r>
              <a:rPr lang="zh-CN" altLang="en-US" sz="2900" b="1" dirty="0">
                <a:latin typeface="黑体" panose="02010609060101010101" pitchFamily="49" charset="-122"/>
                <a:ea typeface="黑体" panose="02010609060101010101" pitchFamily="49" charset="-122"/>
              </a:rPr>
              <a:t>生产销售</a:t>
            </a:r>
            <a:r>
              <a:rPr lang="zh-CN" altLang="en-US" sz="2900" dirty="0"/>
              <a:t>面向年轻一代的</a:t>
            </a:r>
            <a:r>
              <a:rPr lang="zh-CN" altLang="en-US" sz="2900" b="1" dirty="0">
                <a:latin typeface="黑体" panose="02010609060101010101" pitchFamily="49" charset="-122"/>
                <a:ea typeface="黑体" panose="02010609060101010101" pitchFamily="49" charset="-122"/>
              </a:rPr>
              <a:t>微性、香醺全系列产品</a:t>
            </a:r>
            <a:r>
              <a:rPr lang="zh-CN" altLang="en-US" sz="2900" b="1" dirty="0"/>
              <a:t>（</a:t>
            </a:r>
            <a:r>
              <a:rPr lang="zh-CN" altLang="en-US" sz="2900" dirty="0"/>
              <a:t>目前已注册拥有微性全系列商标</a:t>
            </a:r>
            <a:r>
              <a:rPr lang="zh-CN" altLang="en-US" sz="2900" dirty="0" smtClean="0"/>
              <a:t>近十年，已成功申请香醺商标数十类），</a:t>
            </a:r>
            <a:r>
              <a:rPr lang="zh-CN" altLang="en-US" sz="2900" b="1" dirty="0">
                <a:latin typeface="黑体" panose="02010609060101010101" pitchFamily="49" charset="-122"/>
                <a:ea typeface="黑体" panose="02010609060101010101" pitchFamily="49" charset="-122"/>
              </a:rPr>
              <a:t>我们也就</a:t>
            </a:r>
            <a:r>
              <a:rPr lang="zh-CN" altLang="en-US" sz="2900" dirty="0"/>
              <a:t>由纯粹的酒水供应商</a:t>
            </a:r>
            <a:r>
              <a:rPr lang="zh-CN" altLang="en-US" sz="2900" b="1" dirty="0">
                <a:latin typeface="黑体" panose="02010609060101010101" pitchFamily="49" charset="-122"/>
                <a:ea typeface="黑体" panose="02010609060101010101" pitchFamily="49" charset="-122"/>
              </a:rPr>
              <a:t>升级为未来全产业链综合发展的“新三星”</a:t>
            </a:r>
            <a:r>
              <a:rPr lang="zh-CN" altLang="en-US" sz="2900" dirty="0" smtClean="0"/>
              <a:t>。</a:t>
            </a:r>
            <a:endParaRPr lang="en-US" altLang="zh-CN" sz="2900"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969433" y="419100"/>
            <a:ext cx="10117666" cy="990600"/>
          </a:xfrm>
        </p:spPr>
        <p:txBody>
          <a:bodyPr>
            <a:normAutofit fontScale="90000"/>
          </a:bodyPr>
          <a:lstStyle/>
          <a:p>
            <a:r>
              <a:rPr lang="en-US" altLang="zh-CN" dirty="0" smtClean="0"/>
              <a:t/>
            </a:r>
            <a:br>
              <a:rPr lang="en-US" altLang="zh-CN" dirty="0" smtClean="0"/>
            </a:br>
            <a:r>
              <a:rPr lang="en-US" altLang="zh-CN" dirty="0" smtClean="0"/>
              <a:t/>
            </a:r>
            <a:br>
              <a:rPr lang="en-US" altLang="zh-CN" dirty="0" smtClean="0"/>
            </a:br>
            <a:r>
              <a:rPr lang="zh-CN" altLang="en-US" sz="3600" b="1" dirty="0" smtClean="0"/>
              <a:t>项目</a:t>
            </a:r>
            <a:r>
              <a:rPr lang="zh-CN" altLang="en-US" sz="3600" b="1" dirty="0"/>
              <a:t>介绍</a:t>
            </a:r>
            <a:r>
              <a:rPr lang="zh-CN" altLang="en-US" sz="3600" b="1" dirty="0" smtClean="0"/>
              <a:t>（二）</a:t>
            </a:r>
            <a:r>
              <a:rPr lang="zh-CN" altLang="en-US" sz="3600" b="1" dirty="0"/>
              <a:t>：再造未来主流社会的新茅台与新三星</a:t>
            </a:r>
            <a:r>
              <a:rPr lang="zh-CN" altLang="en-US" sz="3600" dirty="0"/>
              <a:t/>
            </a:r>
            <a:br>
              <a:rPr lang="zh-CN" altLang="en-US" sz="3600" dirty="0"/>
            </a:br>
            <a:r>
              <a:rPr lang="en-US" altLang="zh-CN" dirty="0" smtClean="0"/>
              <a:t/>
            </a:r>
            <a:br>
              <a:rPr lang="en-US" altLang="zh-CN" dirty="0" smtClean="0"/>
            </a:br>
            <a:endParaRPr lang="zh-CN" altLang="en-US" sz="3100" dirty="0"/>
          </a:p>
        </p:txBody>
      </p:sp>
    </p:spTree>
    <p:extLst>
      <p:ext uri="{BB962C8B-B14F-4D97-AF65-F5344CB8AC3E}">
        <p14:creationId xmlns:p14="http://schemas.microsoft.com/office/powerpoint/2010/main" val="220234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966196" y="2349948"/>
            <a:ext cx="10327340" cy="3877815"/>
          </a:xfrm>
        </p:spPr>
        <p:txBody>
          <a:bodyPr>
            <a:noAutofit/>
          </a:bodyPr>
          <a:lstStyle/>
          <a:p>
            <a:pPr>
              <a:lnSpc>
                <a:spcPct val="150000"/>
              </a:lnSpc>
              <a:spcBef>
                <a:spcPts val="2400"/>
              </a:spcBef>
            </a:pPr>
            <a:r>
              <a:rPr lang="zh-CN" altLang="en-US" sz="2000" dirty="0" smtClean="0">
                <a:latin typeface="新宋体" pitchFamily="49" charset="-122"/>
                <a:ea typeface="新宋体" pitchFamily="49" charset="-122"/>
              </a:rPr>
              <a:t>微性集团</a:t>
            </a:r>
            <a:r>
              <a:rPr lang="zh-CN" altLang="en-US" sz="2000" b="1" dirty="0" smtClean="0"/>
              <a:t>通过</a:t>
            </a:r>
            <a:r>
              <a:rPr lang="zh-CN" altLang="en-US" sz="2000" b="1" dirty="0"/>
              <a:t>一物一码，消费即送贡献值，扫码即成具有带货资格的消费股东</a:t>
            </a:r>
            <a:r>
              <a:rPr lang="zh-CN" altLang="en-US" sz="2000" dirty="0"/>
              <a:t>（含后续任意场景与渠道销售的微性全系列产品和微性线上线下股权商城销售的任意厂商提供的全部产品与服务）</a:t>
            </a:r>
            <a:r>
              <a:rPr lang="zh-CN" altLang="en-US" sz="2000" b="1" dirty="0"/>
              <a:t>，助力年轻一代</a:t>
            </a:r>
            <a:r>
              <a:rPr lang="zh-CN" altLang="en-US" sz="2000" dirty="0"/>
              <a:t>率先实现早消费早赚钱，越消费越赚钱，帮助年轻一代通过消费</a:t>
            </a:r>
            <a:r>
              <a:rPr lang="zh-CN" altLang="en-US" sz="2000" b="1" dirty="0"/>
              <a:t>率先获得消费</a:t>
            </a:r>
            <a:r>
              <a:rPr lang="zh-CN" altLang="en-US" sz="2000" b="1" dirty="0" smtClean="0"/>
              <a:t>资本，成就财务自由。</a:t>
            </a:r>
            <a:endParaRPr lang="en-US" altLang="zh-CN" sz="2000" dirty="0" smtClean="0"/>
          </a:p>
          <a:p>
            <a:pPr>
              <a:lnSpc>
                <a:spcPct val="150000"/>
              </a:lnSpc>
              <a:spcBef>
                <a:spcPts val="2400"/>
              </a:spcBef>
            </a:pPr>
            <a:r>
              <a:rPr lang="zh-CN" altLang="en-US" sz="2000" b="1" dirty="0">
                <a:latin typeface="黑体" panose="02010609060101010101" pitchFamily="49" charset="-122"/>
                <a:ea typeface="黑体" panose="02010609060101010101" pitchFamily="49" charset="-122"/>
              </a:rPr>
              <a:t>“得年轻人，得天下</a:t>
            </a:r>
            <a:r>
              <a:rPr lang="zh-CN" altLang="en-US" sz="2000" b="1" dirty="0" smtClean="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得</a:t>
            </a:r>
            <a:r>
              <a:rPr lang="zh-CN" altLang="en-US" sz="2000" b="1" dirty="0" smtClean="0">
                <a:latin typeface="黑体" panose="02010609060101010101" pitchFamily="49" charset="-122"/>
                <a:ea typeface="黑体" panose="02010609060101010101" pitchFamily="49" charset="-122"/>
              </a:rPr>
              <a:t>消费者，得</a:t>
            </a:r>
            <a:r>
              <a:rPr lang="zh-CN" altLang="en-US" sz="2000" b="1" dirty="0">
                <a:latin typeface="黑体" panose="02010609060101010101" pitchFamily="49" charset="-122"/>
                <a:ea typeface="黑体" panose="02010609060101010101" pitchFamily="49" charset="-122"/>
              </a:rPr>
              <a:t>天下”</a:t>
            </a:r>
            <a:r>
              <a:rPr lang="zh-CN" altLang="en-US" sz="2000" b="1" dirty="0" smtClean="0">
                <a:latin typeface="黑体" panose="02010609060101010101" pitchFamily="49" charset="-122"/>
                <a:ea typeface="黑体" panose="02010609060101010101" pitchFamily="49" charset="-122"/>
              </a:rPr>
              <a:t>！</a:t>
            </a:r>
            <a:r>
              <a:rPr lang="zh-CN" altLang="en-US" sz="2000" dirty="0" smtClean="0">
                <a:latin typeface="新宋体" pitchFamily="49" charset="-122"/>
                <a:ea typeface="新宋体" pitchFamily="49" charset="-122"/>
              </a:rPr>
              <a:t>我们的最终目标</a:t>
            </a:r>
            <a:r>
              <a:rPr lang="zh-CN" altLang="en-US" sz="2000" dirty="0">
                <a:latin typeface="新宋体" pitchFamily="49" charset="-122"/>
                <a:ea typeface="新宋体" pitchFamily="49" charset="-122"/>
              </a:rPr>
              <a:t>是</a:t>
            </a:r>
            <a:r>
              <a:rPr lang="zh-CN" altLang="en-US" sz="2000" dirty="0" smtClean="0">
                <a:latin typeface="新宋体" pitchFamily="49" charset="-122"/>
                <a:ea typeface="新宋体" pitchFamily="49" charset="-122"/>
              </a:rPr>
              <a:t>：用</a:t>
            </a:r>
            <a:r>
              <a:rPr lang="en-US" altLang="zh-CN" sz="2000" dirty="0" smtClean="0">
                <a:latin typeface="新宋体" pitchFamily="49" charset="-122"/>
                <a:ea typeface="新宋体" pitchFamily="49" charset="-122"/>
              </a:rPr>
              <a:t>10</a:t>
            </a:r>
            <a:r>
              <a:rPr lang="zh-CN" altLang="en-US" sz="2000" dirty="0" smtClean="0">
                <a:latin typeface="新宋体" pitchFamily="49" charset="-122"/>
                <a:ea typeface="新宋体" pitchFamily="49" charset="-122"/>
              </a:rPr>
              <a:t>至</a:t>
            </a:r>
            <a:r>
              <a:rPr lang="en-US" altLang="zh-CN" sz="2000" dirty="0" smtClean="0">
                <a:latin typeface="新宋体" pitchFamily="49" charset="-122"/>
                <a:ea typeface="新宋体" pitchFamily="49" charset="-122"/>
              </a:rPr>
              <a:t>20</a:t>
            </a:r>
            <a:r>
              <a:rPr lang="zh-CN" altLang="en-US" sz="2000" dirty="0" smtClean="0">
                <a:latin typeface="新宋体" pitchFamily="49" charset="-122"/>
                <a:ea typeface="新宋体" pitchFamily="49" charset="-122"/>
              </a:rPr>
              <a:t>年的时间，</a:t>
            </a:r>
            <a:r>
              <a:rPr lang="zh-CN" altLang="en-US" sz="2000" dirty="0" smtClean="0"/>
              <a:t>在</a:t>
            </a:r>
            <a:r>
              <a:rPr lang="zh-CN" altLang="en-US" sz="2000" dirty="0"/>
              <a:t>全世界</a:t>
            </a:r>
            <a:r>
              <a:rPr lang="en-US" altLang="zh-CN" sz="2000" b="1" dirty="0"/>
              <a:t>50%</a:t>
            </a:r>
            <a:r>
              <a:rPr lang="zh-CN" altLang="en-US" sz="2000" b="1" dirty="0"/>
              <a:t>以上人口都能喝微性、用微性，走好运</a:t>
            </a:r>
            <a:r>
              <a:rPr lang="zh-CN" altLang="en-US" sz="2000" dirty="0"/>
              <a:t>，全体成为微性集团的消费股东、人力股东与投资股东，在全球全体消费者、全体员工、全体投资者共同持股基础上，</a:t>
            </a:r>
            <a:r>
              <a:rPr lang="zh-CN" altLang="en-US" sz="2000" b="1" dirty="0"/>
              <a:t>最终在</a:t>
            </a:r>
            <a:r>
              <a:rPr lang="en-US" altLang="zh-CN" sz="2000" b="1" dirty="0"/>
              <a:t>2038</a:t>
            </a:r>
            <a:r>
              <a:rPr lang="zh-CN" altLang="en-US" sz="2000" b="1" dirty="0"/>
              <a:t>年</a:t>
            </a:r>
            <a:r>
              <a:rPr lang="en-US" altLang="zh-CN" sz="2000" b="1" dirty="0"/>
              <a:t>1</a:t>
            </a:r>
            <a:r>
              <a:rPr lang="zh-CN" altLang="en-US" sz="2000" b="1" dirty="0"/>
              <a:t>月</a:t>
            </a:r>
            <a:r>
              <a:rPr lang="en-US" altLang="zh-CN" sz="2000" b="1" dirty="0"/>
              <a:t>1</a:t>
            </a:r>
            <a:r>
              <a:rPr lang="zh-CN" altLang="en-US" sz="2000" b="1" dirty="0"/>
              <a:t>日前在全球基本实现股权共享，消费共产、共同富裕、世界大同</a:t>
            </a:r>
            <a:r>
              <a:rPr lang="zh-CN" altLang="en-US" sz="2000" b="1" dirty="0" smtClean="0"/>
              <a:t>。</a:t>
            </a:r>
            <a:endParaRPr lang="en-US" altLang="zh-CN" sz="2000" b="1" dirty="0">
              <a:latin typeface="黑体" panose="02010609060101010101" pitchFamily="49" charset="-122"/>
              <a:ea typeface="黑体" panose="02010609060101010101" pitchFamily="49" charset="-122"/>
            </a:endParaRPr>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1168400" y="431800"/>
            <a:ext cx="9931399" cy="1202267"/>
          </a:xfrm>
        </p:spPr>
        <p:txBody>
          <a:bodyPr>
            <a:normAutofit fontScale="90000"/>
          </a:bodyPr>
          <a:lstStyle/>
          <a:p>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zh-CN" altLang="en-US" sz="3100" b="1" dirty="0" smtClean="0"/>
              <a:t>项目</a:t>
            </a:r>
            <a:r>
              <a:rPr lang="zh-CN" altLang="en-US" sz="3100" b="1" dirty="0"/>
              <a:t>介绍</a:t>
            </a:r>
            <a:r>
              <a:rPr lang="zh-CN" altLang="en-US" sz="3100" b="1" dirty="0" smtClean="0"/>
              <a:t>（三）：实现股权共享、消费共产、共同富裕</a:t>
            </a:r>
            <a:r>
              <a:rPr lang="zh-CN" altLang="en-US" sz="3600" b="1" dirty="0">
                <a:latin typeface="黑体" panose="02010609060101010101" pitchFamily="49" charset="-122"/>
                <a:ea typeface="黑体" panose="02010609060101010101" pitchFamily="49" charset="-122"/>
              </a:rPr>
              <a:t/>
            </a:r>
            <a:br>
              <a:rPr lang="zh-CN" altLang="en-US" sz="3600" b="1" dirty="0">
                <a:latin typeface="黑体" panose="02010609060101010101" pitchFamily="49" charset="-122"/>
                <a:ea typeface="黑体" panose="02010609060101010101" pitchFamily="49" charset="-122"/>
              </a:rPr>
            </a:br>
            <a:r>
              <a:rPr lang="zh-CN" altLang="en-US" sz="4000" dirty="0"/>
              <a:t/>
            </a:r>
            <a:br>
              <a:rPr lang="zh-CN" altLang="en-US" sz="4000" dirty="0"/>
            </a:br>
            <a:r>
              <a:rPr lang="en-US" altLang="zh-CN" dirty="0" smtClean="0"/>
              <a:t/>
            </a:r>
            <a:br>
              <a:rPr lang="en-US" altLang="zh-CN" dirty="0" smtClean="0"/>
            </a:br>
            <a:r>
              <a:rPr lang="en-US" altLang="zh-CN" sz="2800" dirty="0"/>
              <a:t/>
            </a:r>
            <a:br>
              <a:rPr lang="en-US" altLang="zh-CN" sz="2800" dirty="0"/>
            </a:br>
            <a:endParaRPr lang="zh-CN" altLang="en-US" sz="3100" dirty="0"/>
          </a:p>
        </p:txBody>
      </p:sp>
    </p:spTree>
    <p:extLst>
      <p:ext uri="{BB962C8B-B14F-4D97-AF65-F5344CB8AC3E}">
        <p14:creationId xmlns:p14="http://schemas.microsoft.com/office/powerpoint/2010/main" val="369862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932330" y="2282215"/>
            <a:ext cx="10327340" cy="4110119"/>
          </a:xfrm>
        </p:spPr>
        <p:txBody>
          <a:bodyPr>
            <a:noAutofit/>
          </a:bodyPr>
          <a:lstStyle/>
          <a:p>
            <a:pPr>
              <a:lnSpc>
                <a:spcPct val="120000"/>
              </a:lnSpc>
              <a:spcBef>
                <a:spcPts val="1200"/>
              </a:spcBef>
            </a:pPr>
            <a:r>
              <a:rPr lang="zh-CN" altLang="en-US" sz="2000" b="1" dirty="0" smtClean="0"/>
              <a:t>微</a:t>
            </a:r>
            <a:r>
              <a:rPr lang="zh-CN" altLang="en-US" sz="2000" b="1" dirty="0"/>
              <a:t>性生活元宇宙系统</a:t>
            </a:r>
            <a:r>
              <a:rPr lang="en-US" altLang="zh-CN" sz="2000" b="1" dirty="0"/>
              <a:t>(</a:t>
            </a:r>
            <a:r>
              <a:rPr lang="en-US" altLang="zh-CN" sz="2000" b="1" dirty="0" err="1"/>
              <a:t>wx.life</a:t>
            </a:r>
            <a:r>
              <a:rPr lang="en-US" altLang="zh-CN" sz="2000" b="1" dirty="0"/>
              <a:t>)</a:t>
            </a:r>
            <a:r>
              <a:rPr lang="zh-CN" altLang="en-US" sz="2000" b="1" dirty="0"/>
              <a:t>是专业面向年轻一代的虚拟与现实系统平台</a:t>
            </a:r>
            <a:r>
              <a:rPr lang="zh-CN" altLang="en-US" sz="2000" dirty="0"/>
              <a:t>，由我的微性元宇宙系统、微性生活社交系统、微性酒、香醺酒以及未来自带贡献值转股的微性全系列产品、微性线上线下带货系统、微性股权商城、微性供应链金融、商权通系统等核心模块组成。</a:t>
            </a:r>
          </a:p>
          <a:p>
            <a:pPr>
              <a:lnSpc>
                <a:spcPct val="120000"/>
              </a:lnSpc>
            </a:pPr>
            <a:r>
              <a:rPr lang="zh-CN" altLang="en-US" sz="2000" b="1" dirty="0"/>
              <a:t>年轻一代通过一个微性号，</a:t>
            </a:r>
            <a:r>
              <a:rPr lang="zh-CN" altLang="en-US" sz="2000" dirty="0"/>
              <a:t>就能</a:t>
            </a:r>
            <a:r>
              <a:rPr lang="zh-CN" altLang="en-US" sz="2000" b="1" dirty="0"/>
              <a:t>使用微性生活元宇宙系统</a:t>
            </a:r>
            <a:r>
              <a:rPr lang="zh-CN" altLang="en-US" sz="2000" dirty="0" smtClean="0"/>
              <a:t>，</a:t>
            </a:r>
            <a:r>
              <a:rPr lang="zh-CN" altLang="en-US" sz="2000" b="1" dirty="0" smtClean="0"/>
              <a:t>建立</a:t>
            </a:r>
            <a:r>
              <a:rPr lang="zh-CN" altLang="en-US" sz="2000" b="1" dirty="0"/>
              <a:t>拥有自己专属的个人元宇宙</a:t>
            </a:r>
            <a:r>
              <a:rPr lang="zh-CN" altLang="en-US" sz="2000" dirty="0"/>
              <a:t>，就能“我的多维地盘我作主”</a:t>
            </a:r>
            <a:r>
              <a:rPr lang="zh-CN" altLang="en-US" sz="2000" dirty="0" smtClean="0"/>
              <a:t>，</a:t>
            </a:r>
            <a:r>
              <a:rPr lang="zh-CN" altLang="en-US" sz="2000" b="1" dirty="0" smtClean="0"/>
              <a:t>快速</a:t>
            </a:r>
            <a:r>
              <a:rPr lang="zh-CN" altLang="en-US" sz="2000" b="1" dirty="0"/>
              <a:t>简便在多个维度实现生理上有性滋润，心理上个性养成，社会上成家立业，从而助力年轻</a:t>
            </a:r>
            <a:r>
              <a:rPr lang="zh-CN" altLang="en-US" sz="2000" b="1" dirty="0" smtClean="0"/>
              <a:t>一代从多个高维蓝海切入，简便</a:t>
            </a:r>
            <a:r>
              <a:rPr lang="zh-CN" altLang="en-US" sz="2000" b="1" dirty="0"/>
              <a:t>实现生理自由、心理自由与财务自由。</a:t>
            </a:r>
            <a:endParaRPr lang="zh-CN" altLang="en-US" sz="2000" dirty="0"/>
          </a:p>
          <a:p>
            <a:pPr>
              <a:lnSpc>
                <a:spcPct val="120000"/>
              </a:lnSpc>
            </a:pPr>
            <a:r>
              <a:rPr lang="zh-CN" altLang="en-US" sz="2000" dirty="0"/>
              <a:t>微</a:t>
            </a:r>
            <a:r>
              <a:rPr lang="zh-CN" altLang="en-US" sz="2000" dirty="0" smtClean="0"/>
              <a:t>性元</a:t>
            </a:r>
            <a:r>
              <a:rPr lang="zh-CN" altLang="en-US" sz="2000" dirty="0"/>
              <a:t>宇宙</a:t>
            </a:r>
            <a:r>
              <a:rPr lang="zh-CN" altLang="en-US" sz="2000" dirty="0" smtClean="0"/>
              <a:t>系统集数十年</a:t>
            </a:r>
            <a:r>
              <a:rPr lang="zh-CN" altLang="en-US" sz="2000" dirty="0"/>
              <a:t>实战积累与探索之大成</a:t>
            </a:r>
            <a:r>
              <a:rPr lang="zh-CN" altLang="en-US" sz="2000" dirty="0" smtClean="0"/>
              <a:t>，旨在</a:t>
            </a:r>
            <a:r>
              <a:rPr lang="zh-CN" altLang="en-US" sz="2000" b="1" dirty="0"/>
              <a:t>通过和年轻一代同呼吸共命运</a:t>
            </a:r>
            <a:r>
              <a:rPr lang="zh-CN" altLang="en-US" sz="2000" dirty="0" smtClean="0"/>
              <a:t>，推动</a:t>
            </a:r>
            <a:r>
              <a:rPr lang="zh-CN" altLang="en-US" sz="2000" dirty="0"/>
              <a:t>整个社会、带动所有阶层，共同从虚拟与现实等多个维度，任性</a:t>
            </a:r>
            <a:r>
              <a:rPr lang="zh-CN" altLang="en-US" sz="2000" b="1" dirty="0"/>
              <a:t>将人类社会全面推进至消费者全员持股新时代</a:t>
            </a:r>
            <a:r>
              <a:rPr lang="zh-CN" altLang="en-US" sz="2000" dirty="0" smtClean="0"/>
              <a:t>，</a:t>
            </a:r>
            <a:r>
              <a:rPr lang="zh-CN" altLang="en-US" sz="2000" b="1" dirty="0" smtClean="0"/>
              <a:t>实现</a:t>
            </a:r>
            <a:r>
              <a:rPr lang="zh-CN" altLang="en-US" sz="2000" b="1" dirty="0"/>
              <a:t>股权共享</a:t>
            </a:r>
            <a:r>
              <a:rPr lang="zh-CN" altLang="en-US" sz="2000" dirty="0"/>
              <a:t>，消费共产，完成最终使命</a:t>
            </a:r>
            <a:r>
              <a:rPr lang="zh-CN" altLang="en-US" sz="2000" dirty="0" smtClean="0"/>
              <a:t>。</a:t>
            </a:r>
            <a:endParaRPr lang="zh-CN" altLang="en-US" sz="2000" b="1" dirty="0">
              <a:latin typeface="黑体" panose="02010609060101010101" pitchFamily="49" charset="-122"/>
              <a:ea typeface="黑体" panose="02010609060101010101" pitchFamily="49" charset="-122"/>
            </a:endParaRPr>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1049868" y="491067"/>
            <a:ext cx="9889066" cy="1346200"/>
          </a:xfrm>
        </p:spPr>
        <p:txBody>
          <a:bodyPr>
            <a:normAutofit fontScale="90000"/>
          </a:bodyPr>
          <a:lstStyle/>
          <a:p>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zh-CN" altLang="en-US" sz="2700" b="1" dirty="0" smtClean="0"/>
              <a:t>项目介绍（四）：重构重组“微性元宇宙”，多维实现股权共享，消费共产，共同富裕。</a:t>
            </a:r>
            <a:r>
              <a:rPr lang="en-US" altLang="zh-CN" dirty="0"/>
              <a:t/>
            </a:r>
            <a:br>
              <a:rPr lang="en-US" altLang="zh-CN" dirty="0"/>
            </a:br>
            <a:r>
              <a:rPr lang="en-US" altLang="zh-CN" dirty="0" smtClean="0"/>
              <a:t/>
            </a:r>
            <a:br>
              <a:rPr lang="en-US" altLang="zh-CN" dirty="0" smtClean="0"/>
            </a:br>
            <a:r>
              <a:rPr lang="en-US" altLang="zh-CN" dirty="0"/>
              <a:t/>
            </a:r>
            <a:br>
              <a:rPr lang="en-US" altLang="zh-CN" dirty="0"/>
            </a:br>
            <a:endParaRPr lang="zh-CN" altLang="en-US" dirty="0"/>
          </a:p>
        </p:txBody>
      </p:sp>
    </p:spTree>
    <p:extLst>
      <p:ext uri="{BB962C8B-B14F-4D97-AF65-F5344CB8AC3E}">
        <p14:creationId xmlns:p14="http://schemas.microsoft.com/office/powerpoint/2010/main" val="352283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normAutofit fontScale="92500" lnSpcReduction="10000"/>
          </a:bodyPr>
          <a:lstStyle/>
          <a:p>
            <a:pPr>
              <a:lnSpc>
                <a:spcPct val="150000"/>
              </a:lnSpc>
              <a:spcBef>
                <a:spcPts val="1800"/>
              </a:spcBef>
            </a:pPr>
            <a:r>
              <a:rPr lang="zh-CN" altLang="en-US" dirty="0" smtClean="0"/>
              <a:t>以</a:t>
            </a:r>
            <a:r>
              <a:rPr lang="zh-CN" altLang="en-US" dirty="0"/>
              <a:t>重构重组微性元宇宙</a:t>
            </a:r>
            <a:r>
              <a:rPr lang="en-US" altLang="zh-CN" dirty="0"/>
              <a:t>(</a:t>
            </a:r>
            <a:r>
              <a:rPr lang="zh-CN" altLang="en-US" dirty="0"/>
              <a:t>微性生活元宇宙</a:t>
            </a:r>
            <a:r>
              <a:rPr lang="en-US" altLang="zh-CN" dirty="0" err="1"/>
              <a:t>wx.life</a:t>
            </a:r>
            <a:r>
              <a:rPr lang="en-US" altLang="zh-CN" dirty="0"/>
              <a:t>)</a:t>
            </a:r>
            <a:r>
              <a:rPr lang="zh-CN" altLang="en-US" dirty="0"/>
              <a:t>，倡导、激发、助力年轻一代人人建立拥有自己的元宇宙，从而从多维角度，冲破既有阶层固化，走向共同富裕，实现终极自由为中心。</a:t>
            </a:r>
            <a:endParaRPr lang="en-US" altLang="zh-CN" dirty="0"/>
          </a:p>
          <a:p>
            <a:pPr>
              <a:lnSpc>
                <a:spcPct val="150000"/>
              </a:lnSpc>
              <a:spcBef>
                <a:spcPts val="1800"/>
              </a:spcBef>
            </a:pPr>
            <a:r>
              <a:rPr lang="zh-CN" altLang="en-US" dirty="0" smtClean="0"/>
              <a:t>一手抓线上直播</a:t>
            </a:r>
            <a:r>
              <a:rPr lang="zh-CN" altLang="en-US" dirty="0"/>
              <a:t>带货</a:t>
            </a:r>
            <a:r>
              <a:rPr lang="zh-CN" altLang="en-US" dirty="0" smtClean="0"/>
              <a:t>与线下场景营销与现场带货。</a:t>
            </a:r>
            <a:endParaRPr lang="en-US" altLang="zh-CN" dirty="0"/>
          </a:p>
          <a:p>
            <a:pPr>
              <a:lnSpc>
                <a:spcPct val="150000"/>
              </a:lnSpc>
              <a:spcBef>
                <a:spcPts val="1800"/>
              </a:spcBef>
            </a:pPr>
            <a:r>
              <a:rPr lang="zh-CN" altLang="en-US" dirty="0" smtClean="0"/>
              <a:t>一手抓一物一码，消费</a:t>
            </a:r>
            <a:r>
              <a:rPr lang="zh-CN" altLang="en-US" dirty="0"/>
              <a:t>即送贡献值转具有带货资格的消费</a:t>
            </a:r>
            <a:r>
              <a:rPr lang="zh-CN" altLang="en-US" dirty="0" smtClean="0"/>
              <a:t>股东，通过双向双通道全面实现，即通过</a:t>
            </a:r>
            <a:r>
              <a:rPr lang="zh-CN" altLang="en-US" dirty="0"/>
              <a:t>后续任意场景与渠道销售的微性全系列产品和微性线上线下股权商城销售的任意厂商提供的全部产品与</a:t>
            </a:r>
            <a:r>
              <a:rPr lang="zh-CN" altLang="en-US" dirty="0" smtClean="0"/>
              <a:t>服务均能全面实现。</a:t>
            </a:r>
            <a:endParaRPr lang="en-US" altLang="zh-CN" dirty="0" smtClean="0"/>
          </a:p>
          <a:p>
            <a:pPr>
              <a:lnSpc>
                <a:spcPct val="150000"/>
              </a:lnSpc>
              <a:spcBef>
                <a:spcPts val="1800"/>
              </a:spcBef>
            </a:pPr>
            <a:endParaRPr lang="en-US" altLang="zh-CN" dirty="0"/>
          </a:p>
          <a:p>
            <a:pPr>
              <a:lnSpc>
                <a:spcPct val="150000"/>
              </a:lnSpc>
              <a:spcBef>
                <a:spcPts val="1800"/>
              </a:spcBef>
            </a:pPr>
            <a:endParaRPr lang="zh-CN" altLang="en-US" dirty="0"/>
          </a:p>
          <a:p>
            <a:endParaRPr lang="zh-CN" altLang="en-US" dirty="0"/>
          </a:p>
        </p:txBody>
      </p:sp>
      <p:sp>
        <p:nvSpPr>
          <p:cNvPr id="2" name="标题 1">
            <a:extLst>
              <a:ext uri="{FF2B5EF4-FFF2-40B4-BE49-F238E27FC236}">
                <a16:creationId xmlns:a16="http://schemas.microsoft.com/office/drawing/2014/main" xmlns="" id="{5E91D64A-CF65-401D-803F-224C35ED9728}"/>
              </a:ext>
            </a:extLst>
          </p:cNvPr>
          <p:cNvSpPr>
            <a:spLocks noGrp="1"/>
          </p:cNvSpPr>
          <p:nvPr>
            <p:ph type="title"/>
          </p:nvPr>
        </p:nvSpPr>
        <p:spPr>
          <a:xfrm>
            <a:off x="999067" y="668867"/>
            <a:ext cx="10244666" cy="1032933"/>
          </a:xfrm>
        </p:spPr>
        <p:txBody>
          <a:bodyPr>
            <a:normAutofit/>
          </a:bodyPr>
          <a:lstStyle/>
          <a:p>
            <a:r>
              <a:rPr lang="zh-CN" altLang="en-US" sz="3200" b="1" dirty="0"/>
              <a:t>实施</a:t>
            </a:r>
            <a:r>
              <a:rPr lang="zh-CN" altLang="en-US" sz="3200" b="1" dirty="0" smtClean="0"/>
              <a:t>路径：以占领用户心智为中心，抓住两个销售关键</a:t>
            </a:r>
            <a:r>
              <a:rPr lang="en-US" altLang="zh-CN" dirty="0" smtClean="0"/>
              <a:t/>
            </a:r>
            <a:br>
              <a:rPr lang="en-US" altLang="zh-CN" dirty="0" smtClean="0"/>
            </a:br>
            <a:endParaRPr lang="zh-CN" altLang="en-US" sz="2000" dirty="0"/>
          </a:p>
        </p:txBody>
      </p:sp>
    </p:spTree>
    <p:extLst>
      <p:ext uri="{BB962C8B-B14F-4D97-AF65-F5344CB8AC3E}">
        <p14:creationId xmlns:p14="http://schemas.microsoft.com/office/powerpoint/2010/main" val="309727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a:xfrm>
            <a:off x="935567" y="2476501"/>
            <a:ext cx="10121856" cy="3913974"/>
          </a:xfrm>
        </p:spPr>
        <p:txBody>
          <a:bodyPr>
            <a:normAutofit fontScale="70000" lnSpcReduction="20000"/>
          </a:bodyPr>
          <a:lstStyle/>
          <a:p>
            <a:pPr>
              <a:lnSpc>
                <a:spcPct val="170000"/>
              </a:lnSpc>
              <a:spcBef>
                <a:spcPts val="1200"/>
              </a:spcBef>
            </a:pPr>
            <a:r>
              <a:rPr lang="zh-CN" altLang="en-US" dirty="0"/>
              <a:t>以百润股份的锐澳为例，</a:t>
            </a:r>
            <a:r>
              <a:rPr lang="en-US" altLang="zh-CN" dirty="0"/>
              <a:t>2019</a:t>
            </a:r>
            <a:r>
              <a:rPr lang="zh-CN" altLang="en-US" dirty="0"/>
              <a:t>年至今，</a:t>
            </a:r>
            <a:r>
              <a:rPr lang="zh-CN" altLang="en-US" b="1" dirty="0"/>
              <a:t>两年半的时间里，仅靠主要</a:t>
            </a:r>
            <a:r>
              <a:rPr lang="zh-CN" altLang="en-US" b="1" dirty="0" smtClean="0"/>
              <a:t>推出面向年轻人的预调</a:t>
            </a:r>
            <a:r>
              <a:rPr lang="zh-CN" altLang="en-US" b="1" dirty="0"/>
              <a:t>鸡尾酒“微醺系列”</a:t>
            </a:r>
            <a:r>
              <a:rPr lang="zh-CN" altLang="en-US" b="1" dirty="0" smtClean="0"/>
              <a:t>，</a:t>
            </a:r>
            <a:r>
              <a:rPr lang="zh-CN" altLang="en-US" dirty="0" smtClean="0"/>
              <a:t>营收由</a:t>
            </a:r>
            <a:r>
              <a:rPr lang="en-US" altLang="zh-CN" dirty="0"/>
              <a:t>2018</a:t>
            </a:r>
            <a:r>
              <a:rPr lang="zh-CN" altLang="en-US" dirty="0"/>
              <a:t>年的</a:t>
            </a:r>
            <a:r>
              <a:rPr lang="en-US" altLang="zh-CN" dirty="0"/>
              <a:t>12.3</a:t>
            </a:r>
            <a:r>
              <a:rPr lang="zh-CN" altLang="en-US" dirty="0"/>
              <a:t>亿元增至</a:t>
            </a:r>
            <a:r>
              <a:rPr lang="en-US" altLang="zh-CN" dirty="0"/>
              <a:t>2020</a:t>
            </a:r>
            <a:r>
              <a:rPr lang="zh-CN" altLang="en-US" dirty="0"/>
              <a:t>年的</a:t>
            </a:r>
            <a:r>
              <a:rPr lang="en-US" altLang="zh-CN" dirty="0"/>
              <a:t>19.27</a:t>
            </a:r>
            <a:r>
              <a:rPr lang="zh-CN" altLang="en-US" dirty="0"/>
              <a:t>亿元，增长</a:t>
            </a:r>
            <a:r>
              <a:rPr lang="en-US" altLang="zh-CN" dirty="0"/>
              <a:t>56.67%</a:t>
            </a:r>
            <a:r>
              <a:rPr lang="zh-CN" altLang="en-US" dirty="0"/>
              <a:t>；净利润由</a:t>
            </a:r>
            <a:r>
              <a:rPr lang="en-US" altLang="zh-CN" dirty="0"/>
              <a:t>2018</a:t>
            </a:r>
            <a:r>
              <a:rPr lang="zh-CN" altLang="en-US" dirty="0"/>
              <a:t>年的</a:t>
            </a:r>
            <a:r>
              <a:rPr lang="en-US" altLang="zh-CN" dirty="0"/>
              <a:t>1.24</a:t>
            </a:r>
            <a:r>
              <a:rPr lang="zh-CN" altLang="en-US" dirty="0"/>
              <a:t>亿元增至</a:t>
            </a:r>
            <a:r>
              <a:rPr lang="en-US" altLang="zh-CN" dirty="0"/>
              <a:t>2020</a:t>
            </a:r>
            <a:r>
              <a:rPr lang="zh-CN" altLang="en-US" dirty="0"/>
              <a:t>年的</a:t>
            </a:r>
            <a:r>
              <a:rPr lang="en-US" altLang="zh-CN" dirty="0"/>
              <a:t>5.36</a:t>
            </a:r>
            <a:r>
              <a:rPr lang="zh-CN" altLang="en-US" dirty="0"/>
              <a:t>亿，增长</a:t>
            </a:r>
            <a:r>
              <a:rPr lang="en-US" altLang="zh-CN" dirty="0"/>
              <a:t>332.69%</a:t>
            </a:r>
            <a:r>
              <a:rPr lang="zh-CN" altLang="en-US" dirty="0" smtClean="0"/>
              <a:t>。</a:t>
            </a:r>
            <a:r>
              <a:rPr lang="zh-CN" altLang="en-US" b="1" dirty="0" smtClean="0"/>
              <a:t>毛利率稳定</a:t>
            </a:r>
            <a:r>
              <a:rPr lang="zh-CN" altLang="en-US" b="1" dirty="0"/>
              <a:t>在</a:t>
            </a:r>
            <a:r>
              <a:rPr lang="en-US" altLang="zh-CN" b="1" dirty="0"/>
              <a:t>65%</a:t>
            </a:r>
            <a:r>
              <a:rPr lang="zh-CN" altLang="en-US" b="1" dirty="0"/>
              <a:t>以上</a:t>
            </a:r>
            <a:r>
              <a:rPr lang="zh-CN" altLang="en-US" b="1" dirty="0" smtClean="0"/>
              <a:t>，</a:t>
            </a:r>
            <a:r>
              <a:rPr lang="zh-CN" altLang="en-US" dirty="0" smtClean="0"/>
              <a:t>股价</a:t>
            </a:r>
            <a:r>
              <a:rPr lang="zh-CN" altLang="en-US" dirty="0"/>
              <a:t>由</a:t>
            </a:r>
            <a:r>
              <a:rPr lang="en-US" altLang="zh-CN" dirty="0"/>
              <a:t>6.32</a:t>
            </a:r>
            <a:r>
              <a:rPr lang="zh-CN" altLang="en-US" dirty="0"/>
              <a:t>元</a:t>
            </a:r>
            <a:r>
              <a:rPr lang="en-US" altLang="zh-CN" dirty="0"/>
              <a:t>/</a:t>
            </a:r>
            <a:r>
              <a:rPr lang="zh-CN" altLang="en-US" dirty="0"/>
              <a:t>股一路上涨至现在的</a:t>
            </a:r>
            <a:r>
              <a:rPr lang="en-US" altLang="zh-CN" dirty="0"/>
              <a:t>88.32</a:t>
            </a:r>
            <a:r>
              <a:rPr lang="zh-CN" altLang="en-US" dirty="0"/>
              <a:t>元</a:t>
            </a:r>
            <a:r>
              <a:rPr lang="en-US" altLang="zh-CN" dirty="0"/>
              <a:t>/</a:t>
            </a:r>
            <a:r>
              <a:rPr lang="zh-CN" altLang="en-US" dirty="0"/>
              <a:t>股，</a:t>
            </a:r>
            <a:r>
              <a:rPr lang="zh-CN" altLang="en-US" b="1" dirty="0"/>
              <a:t>总市值最高时高达</a:t>
            </a:r>
            <a:r>
              <a:rPr lang="en-US" altLang="zh-CN" b="1" dirty="0"/>
              <a:t>700</a:t>
            </a:r>
            <a:r>
              <a:rPr lang="zh-CN" altLang="en-US" b="1" dirty="0" smtClean="0"/>
              <a:t>亿</a:t>
            </a:r>
            <a:r>
              <a:rPr lang="zh-CN" altLang="en-US" dirty="0" smtClean="0"/>
              <a:t>。</a:t>
            </a:r>
            <a:endParaRPr lang="en-US" altLang="zh-CN" dirty="0" smtClean="0"/>
          </a:p>
          <a:p>
            <a:pPr>
              <a:lnSpc>
                <a:spcPct val="170000"/>
              </a:lnSpc>
              <a:spcBef>
                <a:spcPts val="1200"/>
              </a:spcBef>
            </a:pPr>
            <a:r>
              <a:rPr lang="zh-CN" altLang="zh-CN" b="1" dirty="0"/>
              <a:t>美国</a:t>
            </a:r>
            <a:r>
              <a:rPr lang="zh-CN" altLang="en-US" b="1" dirty="0"/>
              <a:t>的</a:t>
            </a:r>
            <a:r>
              <a:rPr lang="en-US" altLang="zh-CN" dirty="0" smtClean="0"/>
              <a:t>White Claw</a:t>
            </a:r>
            <a:r>
              <a:rPr lang="zh-CN" altLang="zh-CN" dirty="0" smtClean="0"/>
              <a:t>网红</a:t>
            </a:r>
            <a:r>
              <a:rPr lang="zh-CN" altLang="zh-CN" b="1" dirty="0"/>
              <a:t>气泡酒</a:t>
            </a:r>
            <a:r>
              <a:rPr lang="zh-CN" altLang="zh-CN" dirty="0" smtClean="0"/>
              <a:t>品牌，同样用了不到四年的时间，占据美国酒精气泡水</a:t>
            </a:r>
            <a:r>
              <a:rPr lang="en-US" altLang="zh-CN" dirty="0" smtClean="0"/>
              <a:t>60%</a:t>
            </a:r>
            <a:r>
              <a:rPr lang="zh-CN" altLang="zh-CN" dirty="0" smtClean="0"/>
              <a:t>的市场份额，</a:t>
            </a:r>
            <a:r>
              <a:rPr lang="en-US" altLang="zh-CN" b="1" dirty="0"/>
              <a:t>2019</a:t>
            </a:r>
            <a:r>
              <a:rPr lang="zh-CN" altLang="zh-CN" b="1" dirty="0"/>
              <a:t>年销售额突破</a:t>
            </a:r>
            <a:r>
              <a:rPr lang="en-US" altLang="zh-CN" b="1" dirty="0"/>
              <a:t>105</a:t>
            </a:r>
            <a:r>
              <a:rPr lang="zh-CN" altLang="zh-CN" b="1" dirty="0"/>
              <a:t>亿元人民币</a:t>
            </a:r>
            <a:r>
              <a:rPr lang="zh-CN" altLang="zh-CN" dirty="0" smtClean="0"/>
              <a:t>。</a:t>
            </a:r>
            <a:endParaRPr lang="en-US" altLang="zh-CN" dirty="0" smtClean="0"/>
          </a:p>
          <a:p>
            <a:pPr>
              <a:lnSpc>
                <a:spcPct val="170000"/>
              </a:lnSpc>
              <a:spcBef>
                <a:spcPts val="1200"/>
              </a:spcBef>
            </a:pPr>
            <a:r>
              <a:rPr lang="zh-CN" altLang="en-US" dirty="0" smtClean="0"/>
              <a:t>我方作为微性（好运、助兴，低度酒）、香醺与两个人的陶醉三个系列，占领年轻一代的低度酒、中度洒和中高底酒市场，再加上中国市场的容量和强劲增长率，</a:t>
            </a:r>
            <a:r>
              <a:rPr lang="zh-CN" altLang="en-US" b="1" dirty="0"/>
              <a:t>我方酒类产品的市场增长空间将远超百润锐澳与</a:t>
            </a:r>
            <a:r>
              <a:rPr lang="en-US" altLang="zh-CN" b="1" dirty="0"/>
              <a:t>white </a:t>
            </a:r>
            <a:r>
              <a:rPr lang="zh-CN" altLang="en-US" dirty="0" smtClean="0"/>
              <a:t>，我方酒类产品的天花板就是中国酒类市场的总容量与我们的最终占有率乘积。</a:t>
            </a:r>
            <a:endParaRPr lang="en-US" altLang="zh-CN" dirty="0" smtClean="0"/>
          </a:p>
          <a:p>
            <a:pPr>
              <a:lnSpc>
                <a:spcPct val="170000"/>
              </a:lnSpc>
              <a:spcBef>
                <a:spcPts val="1200"/>
              </a:spcBef>
            </a:pPr>
            <a:endParaRPr lang="en-US" altLang="zh-CN" dirty="0" smtClean="0"/>
          </a:p>
          <a:p>
            <a:pPr>
              <a:lnSpc>
                <a:spcPct val="170000"/>
              </a:lnSpc>
              <a:spcBef>
                <a:spcPts val="1200"/>
              </a:spcBef>
            </a:pPr>
            <a:endParaRPr lang="zh-CN" altLang="en-US" dirty="0"/>
          </a:p>
          <a:p>
            <a:endParaRPr lang="zh-CN" altLang="en-US"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a:bodyPr>
          <a:lstStyle/>
          <a:p>
            <a:pPr>
              <a:lnSpc>
                <a:spcPct val="150000"/>
              </a:lnSpc>
            </a:pPr>
            <a:r>
              <a:rPr lang="zh-CN" altLang="en-US" sz="3600" b="1" dirty="0" smtClean="0"/>
              <a:t>市场需求与对标样板</a:t>
            </a:r>
            <a:endParaRPr lang="zh-CN" altLang="en-US" sz="3600" b="1" dirty="0"/>
          </a:p>
        </p:txBody>
      </p:sp>
    </p:spTree>
    <p:extLst>
      <p:ext uri="{BB962C8B-B14F-4D97-AF65-F5344CB8AC3E}">
        <p14:creationId xmlns:p14="http://schemas.microsoft.com/office/powerpoint/2010/main" val="108078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fontScale="62500" lnSpcReduction="20000"/>
          </a:bodyPr>
          <a:lstStyle/>
          <a:p>
            <a:pPr marL="0" indent="0">
              <a:lnSpc>
                <a:spcPct val="120000"/>
              </a:lnSpc>
              <a:spcBef>
                <a:spcPts val="600"/>
              </a:spcBef>
              <a:buNone/>
            </a:pPr>
            <a:r>
              <a:rPr lang="zh-CN" altLang="en-US" sz="3200" b="1" dirty="0">
                <a:latin typeface="黑体" panose="02010609060101010101" pitchFamily="49" charset="-122"/>
                <a:ea typeface="黑体" panose="02010609060101010101" pitchFamily="49" charset="-122"/>
              </a:rPr>
              <a:t>五年市值千亿：</a:t>
            </a:r>
            <a:endParaRPr lang="en-US" altLang="zh-CN" sz="32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dirty="0" smtClean="0">
                <a:latin typeface="+mn-ea"/>
              </a:rPr>
              <a:t>参考对比百润锐澳两年半仅</a:t>
            </a:r>
            <a:r>
              <a:rPr lang="zh-CN" altLang="en-US" sz="2800" dirty="0">
                <a:latin typeface="+mn-ea"/>
              </a:rPr>
              <a:t>靠主要推出一个预调鸡尾酒</a:t>
            </a:r>
            <a:r>
              <a:rPr lang="zh-CN" altLang="en-US" sz="2800" dirty="0" smtClean="0">
                <a:latin typeface="+mn-ea"/>
              </a:rPr>
              <a:t>“微醺系列”， 总市值增值十倍以上至最高</a:t>
            </a:r>
            <a:r>
              <a:rPr lang="zh-CN" altLang="en-US" sz="2800" dirty="0">
                <a:latin typeface="+mn-ea"/>
              </a:rPr>
              <a:t>时高达</a:t>
            </a:r>
            <a:r>
              <a:rPr lang="en-US" altLang="zh-CN" sz="2800" dirty="0">
                <a:latin typeface="+mn-ea"/>
              </a:rPr>
              <a:t>700</a:t>
            </a:r>
            <a:r>
              <a:rPr lang="zh-CN" altLang="en-US" sz="2800" dirty="0" smtClean="0">
                <a:latin typeface="+mn-ea"/>
              </a:rPr>
              <a:t>亿的现实案例，微性、香醺与两个人的陶醉三大系列</a:t>
            </a:r>
            <a:r>
              <a:rPr lang="en-US" altLang="zh-CN" sz="2800" dirty="0" smtClean="0">
                <a:latin typeface="+mn-ea"/>
              </a:rPr>
              <a:t>5</a:t>
            </a:r>
            <a:r>
              <a:rPr lang="zh-CN" altLang="en-US" sz="2800" dirty="0" smtClean="0">
                <a:latin typeface="+mn-ea"/>
              </a:rPr>
              <a:t>年左右上市时市值过千亿预计站着就能把桃摘了。</a:t>
            </a:r>
            <a:endParaRPr lang="en-US" altLang="zh-CN" sz="2800" dirty="0" smtClean="0">
              <a:latin typeface="+mn-ea"/>
            </a:endParaRPr>
          </a:p>
          <a:p>
            <a:pPr marL="0" indent="0">
              <a:lnSpc>
                <a:spcPct val="120000"/>
              </a:lnSpc>
              <a:spcBef>
                <a:spcPts val="600"/>
              </a:spcBef>
              <a:buNone/>
            </a:pPr>
            <a:r>
              <a:rPr lang="zh-CN" altLang="en-US" sz="3200" b="1" dirty="0">
                <a:latin typeface="黑体" panose="02010609060101010101" pitchFamily="49" charset="-122"/>
                <a:ea typeface="黑体" panose="02010609060101010101" pitchFamily="49" charset="-122"/>
              </a:rPr>
              <a:t>十年市值过万亿：</a:t>
            </a:r>
            <a:endParaRPr lang="en-US" altLang="zh-CN" sz="32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b="1" dirty="0"/>
              <a:t>参考</a:t>
            </a:r>
            <a:r>
              <a:rPr lang="zh-CN" altLang="en-US" sz="2800" dirty="0"/>
              <a:t>现在</a:t>
            </a:r>
            <a:r>
              <a:rPr lang="zh-CN" altLang="en-US" sz="2800" b="1" dirty="0"/>
              <a:t>茅台</a:t>
            </a:r>
            <a:r>
              <a:rPr lang="en-US" altLang="zh-CN" sz="2800" b="1" dirty="0"/>
              <a:t>2.48</a:t>
            </a:r>
            <a:r>
              <a:rPr lang="zh-CN" altLang="en-US" sz="2800" b="1" dirty="0" smtClean="0"/>
              <a:t>万亿和</a:t>
            </a:r>
            <a:r>
              <a:rPr lang="zh-CN" altLang="en-US" sz="2800" dirty="0" smtClean="0"/>
              <a:t>韩国三星</a:t>
            </a:r>
            <a:r>
              <a:rPr lang="en-US" altLang="zh-CN" sz="2800" b="1" dirty="0"/>
              <a:t>2.13</a:t>
            </a:r>
            <a:r>
              <a:rPr lang="zh-CN" altLang="en-US" sz="2800" b="1" dirty="0"/>
              <a:t>万亿元人民币</a:t>
            </a:r>
            <a:r>
              <a:rPr lang="zh-CN" altLang="en-US" sz="2800" b="1" dirty="0" smtClean="0"/>
              <a:t>的市值</a:t>
            </a:r>
            <a:r>
              <a:rPr lang="zh-CN" altLang="en-US" sz="2800" dirty="0" smtClean="0"/>
              <a:t>，当我们通过人群新旧更替等自动实现成为“新茅台”与“新三星”时，市值过万亿也是随之而来的结果。</a:t>
            </a:r>
            <a:endParaRPr lang="en-US" altLang="zh-CN" sz="2800" dirty="0"/>
          </a:p>
          <a:p>
            <a:pPr marL="0" indent="0">
              <a:lnSpc>
                <a:spcPct val="120000"/>
              </a:lnSpc>
              <a:spcBef>
                <a:spcPts val="600"/>
              </a:spcBef>
              <a:buNone/>
            </a:pPr>
            <a:r>
              <a:rPr lang="zh-CN" altLang="en-US" sz="3200" b="1" dirty="0">
                <a:latin typeface="黑体" panose="02010609060101010101" pitchFamily="49" charset="-122"/>
                <a:ea typeface="黑体" panose="02010609060101010101" pitchFamily="49" charset="-122"/>
              </a:rPr>
              <a:t>未来市值更可期：</a:t>
            </a:r>
            <a:endParaRPr lang="en-US" altLang="zh-CN" sz="32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dirty="0" smtClean="0"/>
              <a:t>微性集团以“商权理论” 为指引，</a:t>
            </a:r>
            <a:r>
              <a:rPr lang="zh-CN" altLang="en-US" sz="2800" dirty="0"/>
              <a:t>以微</a:t>
            </a:r>
            <a:r>
              <a:rPr lang="zh-CN" altLang="en-US" sz="2800" dirty="0" smtClean="0"/>
              <a:t>性酷啊（</a:t>
            </a:r>
            <a:r>
              <a:rPr lang="en-US" altLang="zh-CN" sz="2800" dirty="0" err="1" smtClean="0"/>
              <a:t>wx.cool</a:t>
            </a:r>
            <a:r>
              <a:rPr lang="zh-CN" altLang="en-US" sz="2800" dirty="0" smtClean="0"/>
              <a:t>）股权</a:t>
            </a:r>
            <a:r>
              <a:rPr lang="zh-CN" altLang="en-US" sz="2800" dirty="0"/>
              <a:t>商城为平台</a:t>
            </a:r>
            <a:r>
              <a:rPr lang="zh-CN" altLang="en-US" sz="2800" dirty="0" smtClean="0"/>
              <a:t>，通过</a:t>
            </a:r>
            <a:r>
              <a:rPr lang="zh-CN" altLang="en-US" sz="2800" dirty="0"/>
              <a:t>赋予所有产品与服务以相应股权值，实行消费即</a:t>
            </a:r>
            <a:r>
              <a:rPr lang="zh-CN" altLang="en-US" sz="2800" dirty="0" smtClean="0"/>
              <a:t>送贡献值转原始股，</a:t>
            </a:r>
            <a:r>
              <a:rPr lang="zh-CN" altLang="en-US" sz="2800" dirty="0"/>
              <a:t>致力推进消费者全体持股之伟大实践，致力打造全球股东人数</a:t>
            </a:r>
            <a:r>
              <a:rPr lang="zh-CN" altLang="en-US" sz="2800" dirty="0" smtClean="0"/>
              <a:t>最多的企业，致力成为全球市值排名最前列的综合性企业集团</a:t>
            </a:r>
            <a:r>
              <a:rPr lang="zh-CN" altLang="en-US" sz="2800" dirty="0"/>
              <a:t>，</a:t>
            </a:r>
            <a:r>
              <a:rPr lang="zh-CN" altLang="en-US" sz="2800" b="1" dirty="0" smtClean="0">
                <a:latin typeface="黑体" panose="02010609060101010101" pitchFamily="49" charset="-122"/>
                <a:ea typeface="黑体" panose="02010609060101010101" pitchFamily="49" charset="-122"/>
              </a:rPr>
              <a:t>致力</a:t>
            </a:r>
            <a:r>
              <a:rPr lang="zh-CN" altLang="en-US" sz="2800" b="1" dirty="0">
                <a:latin typeface="黑体" panose="02010609060101010101" pitchFamily="49" charset="-122"/>
                <a:ea typeface="黑体" panose="02010609060101010101" pitchFamily="49" charset="-122"/>
              </a:rPr>
              <a:t>成为商权替代商品的先锋</a:t>
            </a:r>
            <a:r>
              <a:rPr lang="zh-CN" altLang="en-US" sz="2800" b="1" dirty="0" smtClean="0">
                <a:latin typeface="黑体" panose="02010609060101010101" pitchFamily="49" charset="-122"/>
                <a:ea typeface="黑体" panose="02010609060101010101" pitchFamily="49" charset="-122"/>
              </a:rPr>
              <a:t>典范，所占份额达成十分之一或以上</a:t>
            </a:r>
            <a:r>
              <a:rPr lang="zh-CN" altLang="en-US" sz="2800" dirty="0" smtClean="0"/>
              <a:t>。</a:t>
            </a:r>
            <a:endParaRPr lang="en-US" altLang="zh-CN" sz="2800" dirty="0"/>
          </a:p>
          <a:p>
            <a:endParaRPr lang="en-US" altLang="zh-CN"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p:txBody>
          <a:bodyPr>
            <a:normAutofit fontScale="90000"/>
          </a:bodyPr>
          <a:lstStyle/>
          <a:p>
            <a:pPr>
              <a:spcBef>
                <a:spcPts val="1200"/>
              </a:spcBef>
            </a:pPr>
            <a:r>
              <a:rPr lang="en-US" altLang="zh-CN" dirty="0"/>
              <a:t/>
            </a:r>
            <a:br>
              <a:rPr lang="en-US" altLang="zh-CN" dirty="0"/>
            </a:br>
            <a:r>
              <a:rPr lang="zh-CN" altLang="en-US" sz="4000" b="1" dirty="0"/>
              <a:t>市场与市值</a:t>
            </a:r>
            <a:r>
              <a:rPr lang="zh-CN" altLang="en-US" sz="4000" b="1" dirty="0" smtClean="0"/>
              <a:t>规模</a:t>
            </a:r>
            <a:r>
              <a:rPr lang="en-US" altLang="zh-CN" sz="2800" dirty="0"/>
              <a:t/>
            </a:r>
            <a:br>
              <a:rPr lang="en-US" altLang="zh-CN" sz="2800" dirty="0"/>
            </a:br>
            <a:endParaRPr lang="zh-CN" altLang="en-US" dirty="0"/>
          </a:p>
        </p:txBody>
      </p:sp>
    </p:spTree>
    <p:extLst>
      <p:ext uri="{BB962C8B-B14F-4D97-AF65-F5344CB8AC3E}">
        <p14:creationId xmlns:p14="http://schemas.microsoft.com/office/powerpoint/2010/main" val="293172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FC291D4-B1F4-4D2C-B743-B8342E03DE0A}"/>
              </a:ext>
            </a:extLst>
          </p:cNvPr>
          <p:cNvSpPr>
            <a:spLocks noGrp="1"/>
          </p:cNvSpPr>
          <p:nvPr>
            <p:ph idx="1"/>
          </p:nvPr>
        </p:nvSpPr>
        <p:spPr/>
        <p:txBody>
          <a:bodyPr>
            <a:normAutofit fontScale="55000" lnSpcReduction="20000"/>
          </a:bodyPr>
          <a:lstStyle/>
          <a:p>
            <a:pPr marL="0" indent="0">
              <a:lnSpc>
                <a:spcPct val="145000"/>
              </a:lnSpc>
              <a:spcBef>
                <a:spcPts val="1200"/>
              </a:spcBef>
              <a:buNone/>
            </a:pPr>
            <a:r>
              <a:rPr lang="zh-CN" altLang="en-US" sz="3200" b="1" dirty="0" smtClean="0">
                <a:latin typeface="黑体" panose="02010609060101010101" pitchFamily="49" charset="-122"/>
                <a:ea typeface="黑体" panose="02010609060101010101" pitchFamily="49" charset="-122"/>
              </a:rPr>
              <a:t>销售差价收入：</a:t>
            </a:r>
            <a:endParaRPr lang="en-US" altLang="zh-CN" sz="3200" b="1" dirty="0">
              <a:latin typeface="黑体" panose="02010609060101010101" pitchFamily="49" charset="-122"/>
              <a:ea typeface="黑体" panose="02010609060101010101" pitchFamily="49" charset="-122"/>
            </a:endParaRPr>
          </a:p>
          <a:p>
            <a:pPr>
              <a:lnSpc>
                <a:spcPct val="145000"/>
              </a:lnSpc>
              <a:spcBef>
                <a:spcPts val="1200"/>
              </a:spcBef>
            </a:pPr>
            <a:r>
              <a:rPr lang="en-US" altLang="zh-CN" sz="2400" dirty="0" smtClean="0"/>
              <a:t>A</a:t>
            </a:r>
            <a:r>
              <a:rPr lang="zh-CN" altLang="en-US" sz="2400" dirty="0" smtClean="0"/>
              <a:t>股百润锐澳的毛利率一直稳定在</a:t>
            </a:r>
            <a:r>
              <a:rPr lang="en-US" altLang="zh-CN" sz="2400" dirty="0" smtClean="0"/>
              <a:t>65%</a:t>
            </a:r>
            <a:r>
              <a:rPr lang="zh-CN" altLang="en-US" sz="2400" dirty="0" smtClean="0"/>
              <a:t>以上，贵州茅台的毛利率达到了</a:t>
            </a:r>
            <a:r>
              <a:rPr lang="en-US" altLang="zh-CN" sz="2400" dirty="0" smtClean="0"/>
              <a:t>90%</a:t>
            </a:r>
            <a:r>
              <a:rPr lang="zh-CN" altLang="en-US" sz="2400" dirty="0" smtClean="0"/>
              <a:t>，我方作为“文化茅台”，预计毛利率能达到</a:t>
            </a:r>
            <a:r>
              <a:rPr lang="en-US" altLang="zh-CN" dirty="0"/>
              <a:t>6</a:t>
            </a:r>
            <a:r>
              <a:rPr lang="en-US" altLang="zh-CN" sz="2400" dirty="0" smtClean="0"/>
              <a:t>0%</a:t>
            </a:r>
            <a:r>
              <a:rPr lang="zh-CN" altLang="en-US" sz="2400" dirty="0" smtClean="0"/>
              <a:t>以上。</a:t>
            </a:r>
            <a:endParaRPr lang="en-US" altLang="zh-CN" sz="2400" dirty="0" smtClean="0"/>
          </a:p>
          <a:p>
            <a:pPr>
              <a:lnSpc>
                <a:spcPct val="145000"/>
              </a:lnSpc>
              <a:spcBef>
                <a:spcPts val="1200"/>
              </a:spcBef>
            </a:pPr>
            <a:r>
              <a:rPr lang="zh-CN" altLang="zh-CN" dirty="0" smtClean="0"/>
              <a:t>美国</a:t>
            </a:r>
            <a:r>
              <a:rPr lang="zh-CN" altLang="en-US" dirty="0"/>
              <a:t>的</a:t>
            </a:r>
            <a:r>
              <a:rPr lang="en-US" altLang="zh-CN" dirty="0" smtClean="0"/>
              <a:t>White Claw</a:t>
            </a:r>
            <a:r>
              <a:rPr lang="zh-CN" altLang="zh-CN" dirty="0" smtClean="0"/>
              <a:t>网</a:t>
            </a:r>
            <a:r>
              <a:rPr lang="zh-CN" altLang="zh-CN" dirty="0"/>
              <a:t>红气泡酒品牌，同样用了不到四年的时间</a:t>
            </a:r>
            <a:r>
              <a:rPr lang="zh-CN" altLang="zh-CN" dirty="0" smtClean="0"/>
              <a:t>，</a:t>
            </a:r>
            <a:r>
              <a:rPr lang="en-US" altLang="zh-CN" dirty="0" smtClean="0"/>
              <a:t>2019</a:t>
            </a:r>
            <a:r>
              <a:rPr lang="zh-CN" altLang="zh-CN" dirty="0"/>
              <a:t>年销售额突破</a:t>
            </a:r>
            <a:r>
              <a:rPr lang="en-US" altLang="zh-CN" dirty="0"/>
              <a:t>105</a:t>
            </a:r>
            <a:r>
              <a:rPr lang="zh-CN" altLang="zh-CN" dirty="0"/>
              <a:t>亿元人民币</a:t>
            </a:r>
            <a:r>
              <a:rPr lang="zh-CN" altLang="zh-CN" dirty="0" smtClean="0"/>
              <a:t>。</a:t>
            </a:r>
            <a:r>
              <a:rPr lang="zh-CN" altLang="en-US" dirty="0" smtClean="0"/>
              <a:t>我方作为微性（好运、助兴，低度酒）、香醺与两个人的陶醉三个系列，占领年轻一代的低度酒、中度洒和中高底酒市场，再加上中国市场的容量和强劲增长率，我方的年销售量预计超过</a:t>
            </a:r>
            <a:r>
              <a:rPr lang="en-US" altLang="zh-CN" dirty="0" smtClean="0"/>
              <a:t>white claw2</a:t>
            </a:r>
            <a:r>
              <a:rPr lang="zh-CN" altLang="en-US" dirty="0" smtClean="0"/>
              <a:t>倍以上，在五年内达到年销售额突破</a:t>
            </a:r>
            <a:r>
              <a:rPr lang="en-US" altLang="zh-CN" dirty="0" smtClean="0"/>
              <a:t>200</a:t>
            </a:r>
            <a:r>
              <a:rPr lang="zh-CN" altLang="en-US" dirty="0" smtClean="0"/>
              <a:t>亿，年毛利润突破</a:t>
            </a:r>
            <a:r>
              <a:rPr lang="en-US" altLang="zh-CN" dirty="0" smtClean="0"/>
              <a:t>120</a:t>
            </a:r>
            <a:r>
              <a:rPr lang="zh-CN" altLang="en-US" dirty="0" smtClean="0"/>
              <a:t>亿。</a:t>
            </a:r>
            <a:endParaRPr lang="en-US" altLang="zh-CN" sz="2400" dirty="0" smtClean="0"/>
          </a:p>
          <a:p>
            <a:pPr marL="0" indent="0">
              <a:lnSpc>
                <a:spcPct val="145000"/>
              </a:lnSpc>
              <a:spcBef>
                <a:spcPts val="1200"/>
              </a:spcBef>
              <a:buNone/>
            </a:pPr>
            <a:r>
              <a:rPr lang="zh-CN" altLang="en-US" sz="3200" b="1" dirty="0" smtClean="0">
                <a:latin typeface="黑体" panose="02010609060101010101" pitchFamily="49" charset="-122"/>
                <a:ea typeface="黑体" panose="02010609060101010101" pitchFamily="49" charset="-122"/>
              </a:rPr>
              <a:t>供应链金融等其他收入：</a:t>
            </a:r>
            <a:endParaRPr lang="en-US" altLang="zh-CN" sz="3200" b="1" dirty="0" smtClean="0">
              <a:latin typeface="黑体" panose="02010609060101010101" pitchFamily="49" charset="-122"/>
              <a:ea typeface="黑体" panose="02010609060101010101" pitchFamily="49" charset="-122"/>
            </a:endParaRPr>
          </a:p>
          <a:p>
            <a:pPr>
              <a:lnSpc>
                <a:spcPct val="145000"/>
              </a:lnSpc>
              <a:spcBef>
                <a:spcPts val="1200"/>
              </a:spcBef>
            </a:pPr>
            <a:r>
              <a:rPr lang="zh-CN" altLang="en-US" dirty="0" smtClean="0"/>
              <a:t>通过推出微性提货单等方式对供应链金融及销售链金融进行创新，获得创新所带来的利差收入与投资收入。</a:t>
            </a:r>
            <a:endParaRPr lang="en-US" altLang="zh-CN" sz="2400" dirty="0" smtClean="0"/>
          </a:p>
          <a:p>
            <a:pPr marL="0" indent="0">
              <a:lnSpc>
                <a:spcPct val="145000"/>
              </a:lnSpc>
              <a:spcBef>
                <a:spcPts val="1200"/>
              </a:spcBef>
              <a:buNone/>
            </a:pPr>
            <a:r>
              <a:rPr lang="zh-CN" altLang="en-US" sz="3200" b="1" dirty="0" smtClean="0">
                <a:latin typeface="黑体" panose="02010609060101010101" pitchFamily="49" charset="-122"/>
                <a:ea typeface="黑体" panose="02010609060101010101" pitchFamily="49" charset="-122"/>
              </a:rPr>
              <a:t>财务</a:t>
            </a:r>
            <a:r>
              <a:rPr lang="zh-CN" altLang="en-US" sz="3200" b="1" dirty="0">
                <a:latin typeface="黑体" panose="02010609060101010101" pitchFamily="49" charset="-122"/>
                <a:ea typeface="黑体" panose="02010609060101010101" pitchFamily="49" charset="-122"/>
              </a:rPr>
              <a:t>公司利差收入：</a:t>
            </a:r>
            <a:endParaRPr lang="en-US" altLang="zh-CN" sz="3200" b="1" dirty="0">
              <a:latin typeface="黑体" panose="02010609060101010101" pitchFamily="49" charset="-122"/>
              <a:ea typeface="黑体" panose="02010609060101010101" pitchFamily="49" charset="-122"/>
            </a:endParaRPr>
          </a:p>
          <a:p>
            <a:pPr>
              <a:lnSpc>
                <a:spcPct val="145000"/>
              </a:lnSpc>
              <a:spcBef>
                <a:spcPts val="1200"/>
              </a:spcBef>
            </a:pPr>
            <a:r>
              <a:rPr lang="zh-CN" altLang="en-US" sz="2500" dirty="0"/>
              <a:t>通过设立财务公司，统筹集团内部资金使用，参考茅台 财务公司的利息收入就达到了</a:t>
            </a:r>
            <a:r>
              <a:rPr lang="en-US" altLang="zh-CN" sz="2500" dirty="0"/>
              <a:t>35.6</a:t>
            </a:r>
            <a:r>
              <a:rPr lang="zh-CN" altLang="en-US" sz="2500" dirty="0"/>
              <a:t>亿元的</a:t>
            </a:r>
            <a:r>
              <a:rPr lang="en-US" altLang="zh-CN" sz="2500" dirty="0"/>
              <a:t>2018</a:t>
            </a:r>
            <a:r>
              <a:rPr lang="zh-CN" altLang="en-US" sz="2500" dirty="0"/>
              <a:t>年年报，这笔收入也是非常重要的一笔收入来源。</a:t>
            </a:r>
            <a:endParaRPr lang="en-US" altLang="zh-CN" sz="2500" dirty="0"/>
          </a:p>
        </p:txBody>
      </p:sp>
      <p:sp>
        <p:nvSpPr>
          <p:cNvPr id="2" name="标题 1">
            <a:extLst>
              <a:ext uri="{FF2B5EF4-FFF2-40B4-BE49-F238E27FC236}">
                <a16:creationId xmlns:a16="http://schemas.microsoft.com/office/drawing/2014/main" xmlns="" id="{7EB4B916-A1B6-4F7C-9930-6B76BF971693}"/>
              </a:ext>
            </a:extLst>
          </p:cNvPr>
          <p:cNvSpPr>
            <a:spLocks noGrp="1"/>
          </p:cNvSpPr>
          <p:nvPr>
            <p:ph type="title"/>
          </p:nvPr>
        </p:nvSpPr>
        <p:spPr>
          <a:xfrm>
            <a:off x="1253068" y="795866"/>
            <a:ext cx="9237132" cy="685800"/>
          </a:xfrm>
        </p:spPr>
        <p:txBody>
          <a:bodyPr>
            <a:noAutofit/>
          </a:bodyPr>
          <a:lstStyle/>
          <a:p>
            <a:pPr>
              <a:lnSpc>
                <a:spcPct val="150000"/>
              </a:lnSpc>
              <a:spcBef>
                <a:spcPts val="0"/>
              </a:spcBef>
              <a:spcAft>
                <a:spcPts val="1800"/>
              </a:spcAft>
            </a:pPr>
            <a:r>
              <a:rPr lang="zh-CN" altLang="en-US" sz="3600" b="1" dirty="0" smtClean="0"/>
              <a:t>如何赚钱：进销差价与利差收入</a:t>
            </a:r>
            <a:endParaRPr lang="zh-CN" altLang="en-US" sz="3600" b="1" dirty="0"/>
          </a:p>
        </p:txBody>
      </p:sp>
    </p:spTree>
    <p:extLst>
      <p:ext uri="{BB962C8B-B14F-4D97-AF65-F5344CB8AC3E}">
        <p14:creationId xmlns:p14="http://schemas.microsoft.com/office/powerpoint/2010/main" val="249562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精装书">
  <a:themeElements>
    <a:clrScheme name="精装书">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精装书">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精装书">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5639</TotalTime>
  <Words>3126</Words>
  <Application>Microsoft Office PowerPoint</Application>
  <PresentationFormat>自定义</PresentationFormat>
  <Paragraphs>106</Paragraphs>
  <Slides>20</Slides>
  <Notes>0</Notes>
  <HiddenSlides>0</HiddenSlides>
  <MMClips>1</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精装书</vt:lpstr>
      <vt:lpstr>打造面向年轻一代的文化茅台，再造未来主流社会的新茅台与新三星，实现全体消费者持股</vt:lpstr>
      <vt:lpstr>   项目介绍（一）：打造面向年轻一代的“文化茅台”   </vt:lpstr>
      <vt:lpstr>  项目介绍（二）：再造未来主流社会的新茅台与新三星  </vt:lpstr>
      <vt:lpstr>   项目介绍（三）：实现股权共享、消费共产、共同富裕    </vt:lpstr>
      <vt:lpstr>   项目介绍（四）：重构重组“微性元宇宙”，多维实现股权共享，消费共产，共同富裕。   </vt:lpstr>
      <vt:lpstr>实施路径：以占领用户心智为中心，抓住两个销售关键 </vt:lpstr>
      <vt:lpstr>市场需求与对标样板</vt:lpstr>
      <vt:lpstr> 市场与市值规模 </vt:lpstr>
      <vt:lpstr>如何赚钱：进销差价与利差收入</vt:lpstr>
      <vt:lpstr> 竞争对手分析及对策 </vt:lpstr>
      <vt:lpstr>  核心竞争力之文化茅台   </vt:lpstr>
      <vt:lpstr>  核心竞争力之全体消费者持股   </vt:lpstr>
      <vt:lpstr>实施规划：二阶段达成预定目标</vt:lpstr>
      <vt:lpstr> 5年上市规划：主板上市，上市时市值将达千亿以上 </vt:lpstr>
      <vt:lpstr> 融资需求：融资5000万元，五年上市并市值达到1000亿 </vt:lpstr>
      <vt:lpstr>一支老中青相结合，传统与创新相结合，有理想、有信仰、有利益的团队是有足够执行能力来达成使命的</vt:lpstr>
      <vt:lpstr>厚积多久？</vt:lpstr>
      <vt:lpstr>薄发力度？</vt:lpstr>
      <vt:lpstr>以为年轻人、为消费者谋福利为已任的微性集团</vt:lpstr>
      <vt:lpstr>一起打造全球首家全体消费者持股的全产业链企业，实现消费者人人持股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群山商业计划书</dc:title>
  <dc:creator>沈拓</dc:creator>
  <cp:lastModifiedBy>个人用户</cp:lastModifiedBy>
  <cp:revision>251</cp:revision>
  <dcterms:created xsi:type="dcterms:W3CDTF">2017-12-29T00:58:12Z</dcterms:created>
  <dcterms:modified xsi:type="dcterms:W3CDTF">2021-09-18T08:46:45Z</dcterms:modified>
</cp:coreProperties>
</file>